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3">
  <p:sldMasterIdLst>
    <p:sldMasterId id="2147483648" r:id="rId1"/>
  </p:sldMasterIdLst>
  <p:sldIdLst>
    <p:sldId id="256" r:id="rId2"/>
    <p:sldId id="305" r:id="rId3"/>
    <p:sldId id="257" r:id="rId4"/>
    <p:sldId id="258" r:id="rId5"/>
    <p:sldId id="259" r:id="rId6"/>
    <p:sldId id="260" r:id="rId7"/>
    <p:sldId id="268" r:id="rId8"/>
    <p:sldId id="269" r:id="rId9"/>
    <p:sldId id="270" r:id="rId10"/>
    <p:sldId id="261" r:id="rId11"/>
    <p:sldId id="271" r:id="rId12"/>
    <p:sldId id="272" r:id="rId13"/>
    <p:sldId id="273" r:id="rId14"/>
    <p:sldId id="265"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62" r:id="rId29"/>
    <p:sldId id="264" r:id="rId30"/>
    <p:sldId id="287" r:id="rId31"/>
    <p:sldId id="288" r:id="rId32"/>
    <p:sldId id="289" r:id="rId33"/>
    <p:sldId id="292" r:id="rId34"/>
    <p:sldId id="291"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263"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00" d="100"/>
          <a:sy n="100" d="100"/>
        </p:scale>
        <p:origin x="936"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12/18/2023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‹N°›</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12/18/2023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12/18/2023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12/18/2023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E5059C3-6A89-4494-99FF-5A4D6FFD50EB}" type="datetimeFigureOut">
              <a:rPr lang="en-US" dirty="0"/>
              <a:t>12/18/2023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12/18/2023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2609285" y="2851331"/>
            <a:ext cx="3893623" cy="307143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666635" y="2851331"/>
            <a:ext cx="3899798" cy="307143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12/18/2023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12/18/2023</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12/18/2023</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7D525BB-DA17-4BA0-B3C8-3AC3ABC827E6}" type="datetimeFigureOut">
              <a:rPr lang="en-US" dirty="0"/>
              <a:t>12/18/2023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16C4C9A-3960-41CF-A4E9-2A8FB932454B}" type="datetimeFigureOut">
              <a:rPr lang="en-US" dirty="0"/>
              <a:t>12/18/2023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12/18/2023</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‹N°›</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image" Target="../media/image18.gif"/><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gif"/><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C6996C-2610-4018-A2B9-5D7065A31F66}"/>
              </a:ext>
            </a:extLst>
          </p:cNvPr>
          <p:cNvSpPr>
            <a:spLocks noGrp="1"/>
          </p:cNvSpPr>
          <p:nvPr>
            <p:ph type="ctrTitle"/>
          </p:nvPr>
        </p:nvSpPr>
        <p:spPr>
          <a:xfrm>
            <a:off x="973395" y="0"/>
            <a:ext cx="8008374" cy="2268559"/>
          </a:xfrm>
        </p:spPr>
        <p:txBody>
          <a:bodyPr>
            <a:normAutofit/>
          </a:bodyPr>
          <a:lstStyle/>
          <a:p>
            <a:pPr algn="ctr"/>
            <a:r>
              <a:rPr lang="es-ES" sz="4400" b="1" dirty="0">
                <a:solidFill>
                  <a:schemeClr val="accent3"/>
                </a:solidFill>
              </a:rPr>
              <a:t>PILOTE DE BARRE FRANCHE POUR VOILIERS</a:t>
            </a:r>
          </a:p>
        </p:txBody>
      </p:sp>
      <p:pic>
        <p:nvPicPr>
          <p:cNvPr id="7" name="Imagen 6">
            <a:extLst>
              <a:ext uri="{FF2B5EF4-FFF2-40B4-BE49-F238E27FC236}">
                <a16:creationId xmlns:a16="http://schemas.microsoft.com/office/drawing/2014/main" id="{4876FF13-CA74-4B2B-9F0F-F6A887F624B9}"/>
              </a:ext>
            </a:extLst>
          </p:cNvPr>
          <p:cNvPicPr>
            <a:picLocks noChangeAspect="1"/>
          </p:cNvPicPr>
          <p:nvPr/>
        </p:nvPicPr>
        <p:blipFill>
          <a:blip r:embed="rId2"/>
          <a:stretch>
            <a:fillRect/>
          </a:stretch>
        </p:blipFill>
        <p:spPr>
          <a:xfrm>
            <a:off x="2126875" y="1512261"/>
            <a:ext cx="5321007" cy="3349865"/>
          </a:xfrm>
          <a:prstGeom prst="rect">
            <a:avLst/>
          </a:prstGeom>
          <a:ln>
            <a:noFill/>
          </a:ln>
          <a:effectLst>
            <a:softEdge rad="112500"/>
          </a:effectLst>
        </p:spPr>
      </p:pic>
      <p:pic>
        <p:nvPicPr>
          <p:cNvPr id="1026" name="Picture 2" descr="Build reconfigurable hardware with fpgas, verilog or vhdl by Tech_spartan |  Fiverr">
            <a:extLst>
              <a:ext uri="{FF2B5EF4-FFF2-40B4-BE49-F238E27FC236}">
                <a16:creationId xmlns:a16="http://schemas.microsoft.com/office/drawing/2014/main" id="{62582C0C-733C-463F-A751-31D559A570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9260" y="1512261"/>
            <a:ext cx="2358009" cy="1525625"/>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49E7CE65-0558-4CD4-8002-4490787BEA86}"/>
              </a:ext>
            </a:extLst>
          </p:cNvPr>
          <p:cNvSpPr txBox="1"/>
          <p:nvPr/>
        </p:nvSpPr>
        <p:spPr>
          <a:xfrm>
            <a:off x="1088572" y="5488999"/>
            <a:ext cx="2765501" cy="677108"/>
          </a:xfrm>
          <a:prstGeom prst="rect">
            <a:avLst/>
          </a:prstGeom>
          <a:noFill/>
        </p:spPr>
        <p:txBody>
          <a:bodyPr wrap="none" rtlCol="0">
            <a:spAutoFit/>
          </a:bodyPr>
          <a:lstStyle/>
          <a:p>
            <a:r>
              <a:rPr lang="es-ES" dirty="0">
                <a:latin typeface="Bahnschrift Light SemiCondensed" panose="020B0502040204020203" pitchFamily="34" charset="0"/>
              </a:rPr>
              <a:t>Réalisé par :</a:t>
            </a:r>
          </a:p>
          <a:p>
            <a:r>
              <a:rPr lang="es-ES" dirty="0">
                <a:latin typeface="Bahnschrift Light SemiCondensed" panose="020B0502040204020203" pitchFamily="34" charset="0"/>
              </a:rPr>
              <a:t>	</a:t>
            </a:r>
            <a:r>
              <a:rPr lang="es-ES" sz="2000" dirty="0">
                <a:solidFill>
                  <a:schemeClr val="accent3"/>
                </a:solidFill>
                <a:latin typeface="Bahnschrift Light SemiCondensed" panose="020B0502040204020203" pitchFamily="34" charset="0"/>
              </a:rPr>
              <a:t>ELALAOUI ABDELHAK</a:t>
            </a:r>
            <a:endParaRPr lang="es-ES" dirty="0">
              <a:solidFill>
                <a:schemeClr val="accent3"/>
              </a:solidFill>
              <a:latin typeface="Bahnschrift Light SemiCondensed" panose="020B0502040204020203" pitchFamily="34" charset="0"/>
            </a:endParaRPr>
          </a:p>
        </p:txBody>
      </p:sp>
      <p:sp>
        <p:nvSpPr>
          <p:cNvPr id="10" name="CuadroTexto 9">
            <a:extLst>
              <a:ext uri="{FF2B5EF4-FFF2-40B4-BE49-F238E27FC236}">
                <a16:creationId xmlns:a16="http://schemas.microsoft.com/office/drawing/2014/main" id="{EA2A5075-7945-46A8-BD81-757DDD64E9A0}"/>
              </a:ext>
            </a:extLst>
          </p:cNvPr>
          <p:cNvSpPr txBox="1"/>
          <p:nvPr/>
        </p:nvSpPr>
        <p:spPr>
          <a:xfrm>
            <a:off x="5537540" y="5488998"/>
            <a:ext cx="2553904" cy="677108"/>
          </a:xfrm>
          <a:prstGeom prst="rect">
            <a:avLst/>
          </a:prstGeom>
          <a:noFill/>
        </p:spPr>
        <p:txBody>
          <a:bodyPr wrap="square" rtlCol="0">
            <a:spAutoFit/>
          </a:bodyPr>
          <a:lstStyle/>
          <a:p>
            <a:r>
              <a:rPr lang="es-ES" dirty="0">
                <a:latin typeface="Bahnschrift Light SemiCondensed" panose="020B0502040204020203" pitchFamily="34" charset="0"/>
              </a:rPr>
              <a:t>Encadré par :</a:t>
            </a:r>
          </a:p>
          <a:p>
            <a:r>
              <a:rPr lang="es-ES" dirty="0">
                <a:latin typeface="Bahnschrift Light SemiCondensed" panose="020B0502040204020203" pitchFamily="34" charset="0"/>
              </a:rPr>
              <a:t>	 </a:t>
            </a:r>
            <a:r>
              <a:rPr lang="es-ES" sz="2000" b="1" dirty="0">
                <a:solidFill>
                  <a:schemeClr val="accent3"/>
                </a:solidFill>
                <a:latin typeface="Bahnschrift Light SemiCondensed" panose="020B0502040204020203" pitchFamily="34" charset="0"/>
              </a:rPr>
              <a:t>PERISSE  Thierry</a:t>
            </a:r>
            <a:endParaRPr lang="es-ES" b="1" dirty="0">
              <a:solidFill>
                <a:schemeClr val="accent3"/>
              </a:solidFill>
              <a:latin typeface="Bahnschrift Light SemiCondensed" panose="020B0502040204020203" pitchFamily="34" charset="0"/>
            </a:endParaRPr>
          </a:p>
        </p:txBody>
      </p:sp>
      <p:pic>
        <p:nvPicPr>
          <p:cNvPr id="1028" name="Picture 4" descr="Imagine, Discover, Invent ... Electronica [IDI]: Creación de un Proyecto  con la Placa de Desarrollo de FPGA Terasic DE0-Nano">
            <a:extLst>
              <a:ext uri="{FF2B5EF4-FFF2-40B4-BE49-F238E27FC236}">
                <a16:creationId xmlns:a16="http://schemas.microsoft.com/office/drawing/2014/main" id="{0D2A832B-3348-4399-8DEF-0687527A5A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9260" y="3429000"/>
            <a:ext cx="2358009" cy="1933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054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8721A4BC-42C5-417C-B1C1-C38BDBDA7357}"/>
              </a:ext>
            </a:extLst>
          </p:cNvPr>
          <p:cNvSpPr txBox="1"/>
          <p:nvPr/>
        </p:nvSpPr>
        <p:spPr>
          <a:xfrm>
            <a:off x="1219201" y="228600"/>
            <a:ext cx="9956800" cy="1200329"/>
          </a:xfrm>
          <a:prstGeom prst="rect">
            <a:avLst/>
          </a:prstGeom>
          <a:noFill/>
        </p:spPr>
        <p:txBody>
          <a:bodyPr wrap="square" rtlCol="0">
            <a:spAutoFit/>
          </a:bodyPr>
          <a:lstStyle/>
          <a:p>
            <a:r>
              <a:rPr lang="es-ES" dirty="0"/>
              <a:t>Le </a:t>
            </a:r>
            <a:r>
              <a:rPr lang="es-ES" dirty="0" err="1"/>
              <a:t>schéma</a:t>
            </a:r>
            <a:r>
              <a:rPr lang="es-ES" dirty="0"/>
              <a:t> </a:t>
            </a:r>
            <a:r>
              <a:rPr lang="es-ES" dirty="0" err="1"/>
              <a:t>ci-dessous</a:t>
            </a:r>
            <a:r>
              <a:rPr lang="es-ES" dirty="0"/>
              <a:t> </a:t>
            </a:r>
            <a:r>
              <a:rPr lang="es-ES" dirty="0" err="1"/>
              <a:t>représente</a:t>
            </a:r>
            <a:r>
              <a:rPr lang="es-ES" dirty="0"/>
              <a:t> la </a:t>
            </a:r>
            <a:r>
              <a:rPr lang="es-ES" dirty="0" err="1"/>
              <a:t>fonction</a:t>
            </a:r>
            <a:r>
              <a:rPr lang="es-ES" dirty="0"/>
              <a:t> </a:t>
            </a:r>
            <a:r>
              <a:rPr lang="es-ES" dirty="0" err="1"/>
              <a:t>générale</a:t>
            </a:r>
            <a:r>
              <a:rPr lang="es-ES" dirty="0"/>
              <a:t> de compas </a:t>
            </a:r>
            <a:r>
              <a:rPr lang="es-ES" dirty="0" err="1"/>
              <a:t>qu’on</a:t>
            </a:r>
            <a:r>
              <a:rPr lang="es-ES" dirty="0"/>
              <a:t> va </a:t>
            </a:r>
            <a:r>
              <a:rPr lang="es-ES" dirty="0" err="1"/>
              <a:t>utiliser</a:t>
            </a:r>
            <a:r>
              <a:rPr lang="es-ES" dirty="0"/>
              <a:t> sur </a:t>
            </a:r>
            <a:r>
              <a:rPr lang="es-ES" dirty="0" err="1"/>
              <a:t>notre</a:t>
            </a:r>
            <a:r>
              <a:rPr lang="es-ES" dirty="0"/>
              <a:t> système de compas en se </a:t>
            </a:r>
            <a:r>
              <a:rPr lang="es-ES" dirty="0" err="1"/>
              <a:t>basent</a:t>
            </a:r>
            <a:r>
              <a:rPr lang="es-ES" dirty="0"/>
              <a:t> sur les </a:t>
            </a:r>
            <a:r>
              <a:rPr lang="es-ES" dirty="0" err="1"/>
              <a:t>entrées</a:t>
            </a:r>
            <a:r>
              <a:rPr lang="es-ES" dirty="0"/>
              <a:t> </a:t>
            </a:r>
            <a:r>
              <a:rPr lang="es-ES" dirty="0" err="1"/>
              <a:t>déjà</a:t>
            </a:r>
            <a:r>
              <a:rPr lang="es-ES" dirty="0"/>
              <a:t> </a:t>
            </a:r>
            <a:r>
              <a:rPr lang="es-ES" dirty="0" err="1"/>
              <a:t>mentionées</a:t>
            </a:r>
            <a:r>
              <a:rPr lang="es-ES" dirty="0"/>
              <a:t> sur le </a:t>
            </a:r>
            <a:r>
              <a:rPr lang="es-ES" dirty="0" err="1"/>
              <a:t>document</a:t>
            </a:r>
            <a:r>
              <a:rPr lang="es-ES" dirty="0"/>
              <a:t> de TP, par </a:t>
            </a:r>
            <a:r>
              <a:rPr lang="es-ES" dirty="0" err="1"/>
              <a:t>contre</a:t>
            </a:r>
            <a:r>
              <a:rPr lang="es-ES" dirty="0"/>
              <a:t> en aura </a:t>
            </a:r>
            <a:r>
              <a:rPr lang="es-ES" dirty="0" err="1"/>
              <a:t>deux</a:t>
            </a:r>
            <a:r>
              <a:rPr lang="es-ES" dirty="0"/>
              <a:t> </a:t>
            </a:r>
            <a:r>
              <a:rPr lang="fr-FR" dirty="0"/>
              <a:t>sorties</a:t>
            </a:r>
            <a:r>
              <a:rPr lang="es-ES" dirty="0"/>
              <a:t> : un bit de </a:t>
            </a:r>
            <a:r>
              <a:rPr lang="es-ES" dirty="0" err="1"/>
              <a:t>validation</a:t>
            </a:r>
            <a:r>
              <a:rPr lang="es-ES" dirty="0"/>
              <a:t> de </a:t>
            </a:r>
            <a:r>
              <a:rPr lang="es-ES" dirty="0" err="1"/>
              <a:t>données</a:t>
            </a:r>
            <a:r>
              <a:rPr lang="es-ES" dirty="0"/>
              <a:t> et </a:t>
            </a:r>
            <a:r>
              <a:rPr lang="es-ES" dirty="0" err="1"/>
              <a:t>l’autre</a:t>
            </a:r>
            <a:r>
              <a:rPr lang="es-ES" dirty="0"/>
              <a:t> la trame des </a:t>
            </a:r>
            <a:r>
              <a:rPr lang="es-ES" dirty="0" err="1"/>
              <a:t>degrés</a:t>
            </a:r>
            <a:r>
              <a:rPr lang="es-ES" dirty="0"/>
              <a:t> </a:t>
            </a:r>
            <a:r>
              <a:rPr lang="es-ES" dirty="0" err="1"/>
              <a:t>pour</a:t>
            </a:r>
            <a:r>
              <a:rPr lang="es-ES" dirty="0"/>
              <a:t> la position de CAP : </a:t>
            </a:r>
          </a:p>
        </p:txBody>
      </p:sp>
      <p:pic>
        <p:nvPicPr>
          <p:cNvPr id="2" name="Imagen 51">
            <a:extLst>
              <a:ext uri="{FF2B5EF4-FFF2-40B4-BE49-F238E27FC236}">
                <a16:creationId xmlns:a16="http://schemas.microsoft.com/office/drawing/2014/main" id="{19F044EF-421F-B0D6-3539-33F9F4503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4801" y="1607402"/>
            <a:ext cx="8502398" cy="4468658"/>
          </a:xfrm>
          <a:prstGeom prst="rect">
            <a:avLst/>
          </a:prstGeom>
          <a:ln>
            <a:noFill/>
          </a:ln>
          <a:effectLst>
            <a:outerShdw blurRad="190500" algn="tl" rotWithShape="0">
              <a:srgbClr val="000000">
                <a:alpha val="70000"/>
              </a:srgbClr>
            </a:outerShdw>
          </a:effectLst>
        </p:spPr>
      </p:pic>
      <p:sp>
        <p:nvSpPr>
          <p:cNvPr id="3" name="Rectangle 2">
            <a:extLst>
              <a:ext uri="{FF2B5EF4-FFF2-40B4-BE49-F238E27FC236}">
                <a16:creationId xmlns:a16="http://schemas.microsoft.com/office/drawing/2014/main" id="{FF92E7DE-72F1-E8CB-812A-FCED51DD7C26}"/>
              </a:ext>
            </a:extLst>
          </p:cNvPr>
          <p:cNvSpPr/>
          <p:nvPr/>
        </p:nvSpPr>
        <p:spPr>
          <a:xfrm>
            <a:off x="4064736" y="3048000"/>
            <a:ext cx="850164" cy="732979"/>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10637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8721A4BC-42C5-417C-B1C1-C38BDBDA7357}"/>
              </a:ext>
            </a:extLst>
          </p:cNvPr>
          <p:cNvSpPr txBox="1"/>
          <p:nvPr/>
        </p:nvSpPr>
        <p:spPr>
          <a:xfrm>
            <a:off x="1219201" y="228600"/>
            <a:ext cx="9956800" cy="1200329"/>
          </a:xfrm>
          <a:prstGeom prst="rect">
            <a:avLst/>
          </a:prstGeom>
          <a:noFill/>
        </p:spPr>
        <p:txBody>
          <a:bodyPr wrap="square" rtlCol="0">
            <a:spAutoFit/>
          </a:bodyPr>
          <a:lstStyle/>
          <a:p>
            <a:r>
              <a:rPr lang="es-ES" dirty="0"/>
              <a:t>Le </a:t>
            </a:r>
            <a:r>
              <a:rPr lang="es-ES" dirty="0" err="1"/>
              <a:t>schéma</a:t>
            </a:r>
            <a:r>
              <a:rPr lang="es-ES" dirty="0"/>
              <a:t> </a:t>
            </a:r>
            <a:r>
              <a:rPr lang="es-ES" dirty="0" err="1"/>
              <a:t>ci-dessous</a:t>
            </a:r>
            <a:r>
              <a:rPr lang="es-ES" dirty="0"/>
              <a:t> </a:t>
            </a:r>
            <a:r>
              <a:rPr lang="es-ES" dirty="0" err="1"/>
              <a:t>représente</a:t>
            </a:r>
            <a:r>
              <a:rPr lang="es-ES" dirty="0"/>
              <a:t> la </a:t>
            </a:r>
            <a:r>
              <a:rPr lang="es-ES" dirty="0" err="1"/>
              <a:t>fonction</a:t>
            </a:r>
            <a:r>
              <a:rPr lang="es-ES" dirty="0"/>
              <a:t> </a:t>
            </a:r>
            <a:r>
              <a:rPr lang="es-ES" dirty="0" err="1"/>
              <a:t>générale</a:t>
            </a:r>
            <a:r>
              <a:rPr lang="es-ES" dirty="0"/>
              <a:t> de compas </a:t>
            </a:r>
            <a:r>
              <a:rPr lang="es-ES" dirty="0" err="1"/>
              <a:t>qu’on</a:t>
            </a:r>
            <a:r>
              <a:rPr lang="es-ES" dirty="0"/>
              <a:t> va </a:t>
            </a:r>
            <a:r>
              <a:rPr lang="es-ES" dirty="0" err="1"/>
              <a:t>utiliser</a:t>
            </a:r>
            <a:r>
              <a:rPr lang="es-ES" dirty="0"/>
              <a:t> sur </a:t>
            </a:r>
            <a:r>
              <a:rPr lang="es-ES" dirty="0" err="1"/>
              <a:t>notre</a:t>
            </a:r>
            <a:r>
              <a:rPr lang="es-ES" dirty="0"/>
              <a:t> système de compas en se </a:t>
            </a:r>
            <a:r>
              <a:rPr lang="es-ES" dirty="0" err="1"/>
              <a:t>basent</a:t>
            </a:r>
            <a:r>
              <a:rPr lang="es-ES" dirty="0"/>
              <a:t> sur les </a:t>
            </a:r>
            <a:r>
              <a:rPr lang="es-ES" dirty="0" err="1"/>
              <a:t>entrées</a:t>
            </a:r>
            <a:r>
              <a:rPr lang="es-ES" dirty="0"/>
              <a:t> </a:t>
            </a:r>
            <a:r>
              <a:rPr lang="es-ES" dirty="0" err="1"/>
              <a:t>déjà</a:t>
            </a:r>
            <a:r>
              <a:rPr lang="es-ES" dirty="0"/>
              <a:t> </a:t>
            </a:r>
            <a:r>
              <a:rPr lang="es-ES" dirty="0" err="1"/>
              <a:t>mentionées</a:t>
            </a:r>
            <a:r>
              <a:rPr lang="es-ES" dirty="0"/>
              <a:t> sur le </a:t>
            </a:r>
            <a:r>
              <a:rPr lang="es-ES" dirty="0" err="1"/>
              <a:t>document</a:t>
            </a:r>
            <a:r>
              <a:rPr lang="es-ES" dirty="0"/>
              <a:t> de TP, par </a:t>
            </a:r>
            <a:r>
              <a:rPr lang="es-ES" dirty="0" err="1"/>
              <a:t>contre</a:t>
            </a:r>
            <a:r>
              <a:rPr lang="es-ES" dirty="0"/>
              <a:t> en aura </a:t>
            </a:r>
            <a:r>
              <a:rPr lang="es-ES" dirty="0" err="1"/>
              <a:t>deux</a:t>
            </a:r>
            <a:r>
              <a:rPr lang="es-ES" dirty="0"/>
              <a:t> </a:t>
            </a:r>
            <a:r>
              <a:rPr lang="fr-FR" dirty="0"/>
              <a:t>sorties</a:t>
            </a:r>
            <a:r>
              <a:rPr lang="es-ES" dirty="0"/>
              <a:t> : un bit de </a:t>
            </a:r>
            <a:r>
              <a:rPr lang="es-ES" dirty="0" err="1"/>
              <a:t>validation</a:t>
            </a:r>
            <a:r>
              <a:rPr lang="es-ES" dirty="0"/>
              <a:t> de </a:t>
            </a:r>
            <a:r>
              <a:rPr lang="es-ES" dirty="0" err="1"/>
              <a:t>données</a:t>
            </a:r>
            <a:r>
              <a:rPr lang="es-ES" dirty="0"/>
              <a:t> et </a:t>
            </a:r>
            <a:r>
              <a:rPr lang="es-ES" dirty="0" err="1"/>
              <a:t>l’autre</a:t>
            </a:r>
            <a:r>
              <a:rPr lang="es-ES" dirty="0"/>
              <a:t> la trame des </a:t>
            </a:r>
            <a:r>
              <a:rPr lang="es-ES" dirty="0" err="1"/>
              <a:t>degrés</a:t>
            </a:r>
            <a:r>
              <a:rPr lang="es-ES" dirty="0"/>
              <a:t> </a:t>
            </a:r>
            <a:r>
              <a:rPr lang="es-ES" dirty="0" err="1"/>
              <a:t>pour</a:t>
            </a:r>
            <a:r>
              <a:rPr lang="es-ES" dirty="0"/>
              <a:t> la position de CAP : </a:t>
            </a:r>
          </a:p>
        </p:txBody>
      </p:sp>
      <p:pic>
        <p:nvPicPr>
          <p:cNvPr id="2" name="Imagen 51">
            <a:extLst>
              <a:ext uri="{FF2B5EF4-FFF2-40B4-BE49-F238E27FC236}">
                <a16:creationId xmlns:a16="http://schemas.microsoft.com/office/drawing/2014/main" id="{19F044EF-421F-B0D6-3539-33F9F4503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4801" y="1607402"/>
            <a:ext cx="8502398" cy="4468658"/>
          </a:xfrm>
          <a:prstGeom prst="rect">
            <a:avLst/>
          </a:prstGeom>
          <a:ln>
            <a:noFill/>
          </a:ln>
          <a:effectLst>
            <a:outerShdw blurRad="190500" algn="tl" rotWithShape="0">
              <a:srgbClr val="000000">
                <a:alpha val="70000"/>
              </a:srgbClr>
            </a:outerShdw>
          </a:effectLst>
        </p:spPr>
      </p:pic>
      <p:sp>
        <p:nvSpPr>
          <p:cNvPr id="3" name="Rectangle 2">
            <a:extLst>
              <a:ext uri="{FF2B5EF4-FFF2-40B4-BE49-F238E27FC236}">
                <a16:creationId xmlns:a16="http://schemas.microsoft.com/office/drawing/2014/main" id="{FF92E7DE-72F1-E8CB-812A-FCED51DD7C26}"/>
              </a:ext>
            </a:extLst>
          </p:cNvPr>
          <p:cNvSpPr/>
          <p:nvPr/>
        </p:nvSpPr>
        <p:spPr>
          <a:xfrm>
            <a:off x="4057116" y="3771900"/>
            <a:ext cx="850164" cy="732979"/>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90681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8721A4BC-42C5-417C-B1C1-C38BDBDA7357}"/>
              </a:ext>
            </a:extLst>
          </p:cNvPr>
          <p:cNvSpPr txBox="1"/>
          <p:nvPr/>
        </p:nvSpPr>
        <p:spPr>
          <a:xfrm>
            <a:off x="1219201" y="228600"/>
            <a:ext cx="9956800" cy="1200329"/>
          </a:xfrm>
          <a:prstGeom prst="rect">
            <a:avLst/>
          </a:prstGeom>
          <a:noFill/>
        </p:spPr>
        <p:txBody>
          <a:bodyPr wrap="square" rtlCol="0">
            <a:spAutoFit/>
          </a:bodyPr>
          <a:lstStyle/>
          <a:p>
            <a:r>
              <a:rPr lang="es-ES" dirty="0"/>
              <a:t>Le </a:t>
            </a:r>
            <a:r>
              <a:rPr lang="es-ES" dirty="0" err="1"/>
              <a:t>schéma</a:t>
            </a:r>
            <a:r>
              <a:rPr lang="es-ES" dirty="0"/>
              <a:t> </a:t>
            </a:r>
            <a:r>
              <a:rPr lang="es-ES" dirty="0" err="1"/>
              <a:t>ci-dessous</a:t>
            </a:r>
            <a:r>
              <a:rPr lang="es-ES" dirty="0"/>
              <a:t> </a:t>
            </a:r>
            <a:r>
              <a:rPr lang="es-ES" dirty="0" err="1"/>
              <a:t>représente</a:t>
            </a:r>
            <a:r>
              <a:rPr lang="es-ES" dirty="0"/>
              <a:t> la </a:t>
            </a:r>
            <a:r>
              <a:rPr lang="es-ES" dirty="0" err="1"/>
              <a:t>fonction</a:t>
            </a:r>
            <a:r>
              <a:rPr lang="es-ES" dirty="0"/>
              <a:t> </a:t>
            </a:r>
            <a:r>
              <a:rPr lang="es-ES" dirty="0" err="1"/>
              <a:t>générale</a:t>
            </a:r>
            <a:r>
              <a:rPr lang="es-ES" dirty="0"/>
              <a:t> de compas </a:t>
            </a:r>
            <a:r>
              <a:rPr lang="es-ES" dirty="0" err="1"/>
              <a:t>qu’on</a:t>
            </a:r>
            <a:r>
              <a:rPr lang="es-ES" dirty="0"/>
              <a:t> va </a:t>
            </a:r>
            <a:r>
              <a:rPr lang="es-ES" dirty="0" err="1"/>
              <a:t>utiliser</a:t>
            </a:r>
            <a:r>
              <a:rPr lang="es-ES" dirty="0"/>
              <a:t> sur </a:t>
            </a:r>
            <a:r>
              <a:rPr lang="es-ES" dirty="0" err="1"/>
              <a:t>notre</a:t>
            </a:r>
            <a:r>
              <a:rPr lang="es-ES" dirty="0"/>
              <a:t> système de compas en se </a:t>
            </a:r>
            <a:r>
              <a:rPr lang="es-ES" dirty="0" err="1"/>
              <a:t>basent</a:t>
            </a:r>
            <a:r>
              <a:rPr lang="es-ES" dirty="0"/>
              <a:t> sur les </a:t>
            </a:r>
            <a:r>
              <a:rPr lang="es-ES" dirty="0" err="1"/>
              <a:t>entrées</a:t>
            </a:r>
            <a:r>
              <a:rPr lang="es-ES" dirty="0"/>
              <a:t> </a:t>
            </a:r>
            <a:r>
              <a:rPr lang="es-ES" dirty="0" err="1"/>
              <a:t>déjà</a:t>
            </a:r>
            <a:r>
              <a:rPr lang="es-ES" dirty="0"/>
              <a:t> </a:t>
            </a:r>
            <a:r>
              <a:rPr lang="es-ES" dirty="0" err="1"/>
              <a:t>mentionées</a:t>
            </a:r>
            <a:r>
              <a:rPr lang="es-ES" dirty="0"/>
              <a:t> sur le </a:t>
            </a:r>
            <a:r>
              <a:rPr lang="es-ES" dirty="0" err="1"/>
              <a:t>document</a:t>
            </a:r>
            <a:r>
              <a:rPr lang="es-ES" dirty="0"/>
              <a:t> de TP, par </a:t>
            </a:r>
            <a:r>
              <a:rPr lang="es-ES" dirty="0" err="1"/>
              <a:t>contre</a:t>
            </a:r>
            <a:r>
              <a:rPr lang="es-ES" dirty="0"/>
              <a:t> en aura </a:t>
            </a:r>
            <a:r>
              <a:rPr lang="es-ES" dirty="0" err="1"/>
              <a:t>deux</a:t>
            </a:r>
            <a:r>
              <a:rPr lang="es-ES" dirty="0"/>
              <a:t> </a:t>
            </a:r>
            <a:r>
              <a:rPr lang="fr-FR" dirty="0"/>
              <a:t>sorties</a:t>
            </a:r>
            <a:r>
              <a:rPr lang="es-ES" dirty="0"/>
              <a:t> : un bit de </a:t>
            </a:r>
            <a:r>
              <a:rPr lang="es-ES" dirty="0" err="1"/>
              <a:t>validation</a:t>
            </a:r>
            <a:r>
              <a:rPr lang="es-ES" dirty="0"/>
              <a:t> de </a:t>
            </a:r>
            <a:r>
              <a:rPr lang="es-ES" dirty="0" err="1"/>
              <a:t>données</a:t>
            </a:r>
            <a:r>
              <a:rPr lang="es-ES" dirty="0"/>
              <a:t> et </a:t>
            </a:r>
            <a:r>
              <a:rPr lang="es-ES" dirty="0" err="1"/>
              <a:t>l’autre</a:t>
            </a:r>
            <a:r>
              <a:rPr lang="es-ES" dirty="0"/>
              <a:t> la trame des </a:t>
            </a:r>
            <a:r>
              <a:rPr lang="es-ES" dirty="0" err="1"/>
              <a:t>degrés</a:t>
            </a:r>
            <a:r>
              <a:rPr lang="es-ES" dirty="0"/>
              <a:t> </a:t>
            </a:r>
            <a:r>
              <a:rPr lang="es-ES" dirty="0" err="1"/>
              <a:t>pour</a:t>
            </a:r>
            <a:r>
              <a:rPr lang="es-ES" dirty="0"/>
              <a:t> la position de CAP : </a:t>
            </a:r>
          </a:p>
        </p:txBody>
      </p:sp>
      <p:pic>
        <p:nvPicPr>
          <p:cNvPr id="2" name="Imagen 51">
            <a:extLst>
              <a:ext uri="{FF2B5EF4-FFF2-40B4-BE49-F238E27FC236}">
                <a16:creationId xmlns:a16="http://schemas.microsoft.com/office/drawing/2014/main" id="{19F044EF-421F-B0D6-3539-33F9F4503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4801" y="1607402"/>
            <a:ext cx="8502398" cy="4468658"/>
          </a:xfrm>
          <a:prstGeom prst="rect">
            <a:avLst/>
          </a:prstGeom>
          <a:ln>
            <a:noFill/>
          </a:ln>
          <a:effectLst>
            <a:outerShdw blurRad="190500" algn="tl" rotWithShape="0">
              <a:srgbClr val="000000">
                <a:alpha val="70000"/>
              </a:srgbClr>
            </a:outerShdw>
          </a:effectLst>
        </p:spPr>
      </p:pic>
      <p:sp>
        <p:nvSpPr>
          <p:cNvPr id="3" name="Rectangle 2">
            <a:extLst>
              <a:ext uri="{FF2B5EF4-FFF2-40B4-BE49-F238E27FC236}">
                <a16:creationId xmlns:a16="http://schemas.microsoft.com/office/drawing/2014/main" id="{FF92E7DE-72F1-E8CB-812A-FCED51DD7C26}"/>
              </a:ext>
            </a:extLst>
          </p:cNvPr>
          <p:cNvSpPr/>
          <p:nvPr/>
        </p:nvSpPr>
        <p:spPr>
          <a:xfrm>
            <a:off x="5001996" y="4617720"/>
            <a:ext cx="1025424" cy="937260"/>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89819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8721A4BC-42C5-417C-B1C1-C38BDBDA7357}"/>
              </a:ext>
            </a:extLst>
          </p:cNvPr>
          <p:cNvSpPr txBox="1"/>
          <p:nvPr/>
        </p:nvSpPr>
        <p:spPr>
          <a:xfrm>
            <a:off x="1219201" y="228600"/>
            <a:ext cx="9956800" cy="1200329"/>
          </a:xfrm>
          <a:prstGeom prst="rect">
            <a:avLst/>
          </a:prstGeom>
          <a:noFill/>
        </p:spPr>
        <p:txBody>
          <a:bodyPr wrap="square" rtlCol="0">
            <a:spAutoFit/>
          </a:bodyPr>
          <a:lstStyle/>
          <a:p>
            <a:r>
              <a:rPr lang="es-ES" dirty="0"/>
              <a:t>Le </a:t>
            </a:r>
            <a:r>
              <a:rPr lang="es-ES" dirty="0" err="1"/>
              <a:t>schéma</a:t>
            </a:r>
            <a:r>
              <a:rPr lang="es-ES" dirty="0"/>
              <a:t> </a:t>
            </a:r>
            <a:r>
              <a:rPr lang="es-ES" dirty="0" err="1"/>
              <a:t>ci-dessous</a:t>
            </a:r>
            <a:r>
              <a:rPr lang="es-ES" dirty="0"/>
              <a:t> </a:t>
            </a:r>
            <a:r>
              <a:rPr lang="es-ES" dirty="0" err="1"/>
              <a:t>représente</a:t>
            </a:r>
            <a:r>
              <a:rPr lang="es-ES" dirty="0"/>
              <a:t> la </a:t>
            </a:r>
            <a:r>
              <a:rPr lang="es-ES" dirty="0" err="1"/>
              <a:t>fonction</a:t>
            </a:r>
            <a:r>
              <a:rPr lang="es-ES" dirty="0"/>
              <a:t> </a:t>
            </a:r>
            <a:r>
              <a:rPr lang="es-ES" dirty="0" err="1"/>
              <a:t>générale</a:t>
            </a:r>
            <a:r>
              <a:rPr lang="es-ES" dirty="0"/>
              <a:t> de compas </a:t>
            </a:r>
            <a:r>
              <a:rPr lang="es-ES" dirty="0" err="1"/>
              <a:t>qu’on</a:t>
            </a:r>
            <a:r>
              <a:rPr lang="es-ES" dirty="0"/>
              <a:t> va </a:t>
            </a:r>
            <a:r>
              <a:rPr lang="es-ES" dirty="0" err="1"/>
              <a:t>utiliser</a:t>
            </a:r>
            <a:r>
              <a:rPr lang="es-ES" dirty="0"/>
              <a:t> sur </a:t>
            </a:r>
            <a:r>
              <a:rPr lang="es-ES" dirty="0" err="1"/>
              <a:t>notre</a:t>
            </a:r>
            <a:r>
              <a:rPr lang="es-ES" dirty="0"/>
              <a:t> système de compas en se </a:t>
            </a:r>
            <a:r>
              <a:rPr lang="es-ES" dirty="0" err="1"/>
              <a:t>basent</a:t>
            </a:r>
            <a:r>
              <a:rPr lang="es-ES" dirty="0"/>
              <a:t> sur les </a:t>
            </a:r>
            <a:r>
              <a:rPr lang="es-ES" dirty="0" err="1"/>
              <a:t>entrées</a:t>
            </a:r>
            <a:r>
              <a:rPr lang="es-ES" dirty="0"/>
              <a:t> </a:t>
            </a:r>
            <a:r>
              <a:rPr lang="es-ES" dirty="0" err="1"/>
              <a:t>déjà</a:t>
            </a:r>
            <a:r>
              <a:rPr lang="es-ES" dirty="0"/>
              <a:t> </a:t>
            </a:r>
            <a:r>
              <a:rPr lang="es-ES" dirty="0" err="1"/>
              <a:t>mentionées</a:t>
            </a:r>
            <a:r>
              <a:rPr lang="es-ES" dirty="0"/>
              <a:t> sur le </a:t>
            </a:r>
            <a:r>
              <a:rPr lang="es-ES" dirty="0" err="1"/>
              <a:t>document</a:t>
            </a:r>
            <a:r>
              <a:rPr lang="es-ES" dirty="0"/>
              <a:t> de TP, par </a:t>
            </a:r>
            <a:r>
              <a:rPr lang="es-ES" dirty="0" err="1"/>
              <a:t>contre</a:t>
            </a:r>
            <a:r>
              <a:rPr lang="es-ES" dirty="0"/>
              <a:t> en aura </a:t>
            </a:r>
            <a:r>
              <a:rPr lang="es-ES" dirty="0" err="1"/>
              <a:t>deux</a:t>
            </a:r>
            <a:r>
              <a:rPr lang="es-ES" dirty="0"/>
              <a:t> </a:t>
            </a:r>
            <a:r>
              <a:rPr lang="fr-FR" dirty="0"/>
              <a:t>sorties</a:t>
            </a:r>
            <a:r>
              <a:rPr lang="es-ES" dirty="0"/>
              <a:t> : un bit de </a:t>
            </a:r>
            <a:r>
              <a:rPr lang="es-ES" dirty="0" err="1"/>
              <a:t>validation</a:t>
            </a:r>
            <a:r>
              <a:rPr lang="es-ES" dirty="0"/>
              <a:t> de </a:t>
            </a:r>
            <a:r>
              <a:rPr lang="es-ES" dirty="0" err="1"/>
              <a:t>données</a:t>
            </a:r>
            <a:r>
              <a:rPr lang="es-ES" dirty="0"/>
              <a:t> et </a:t>
            </a:r>
            <a:r>
              <a:rPr lang="es-ES" dirty="0" err="1"/>
              <a:t>l’autre</a:t>
            </a:r>
            <a:r>
              <a:rPr lang="es-ES" dirty="0"/>
              <a:t> la trame des </a:t>
            </a:r>
            <a:r>
              <a:rPr lang="es-ES" dirty="0" err="1"/>
              <a:t>degrés</a:t>
            </a:r>
            <a:r>
              <a:rPr lang="es-ES" dirty="0"/>
              <a:t> </a:t>
            </a:r>
            <a:r>
              <a:rPr lang="es-ES" dirty="0" err="1"/>
              <a:t>pour</a:t>
            </a:r>
            <a:r>
              <a:rPr lang="es-ES" dirty="0"/>
              <a:t> la position de CAP : </a:t>
            </a:r>
          </a:p>
        </p:txBody>
      </p:sp>
      <p:pic>
        <p:nvPicPr>
          <p:cNvPr id="2" name="Imagen 51">
            <a:extLst>
              <a:ext uri="{FF2B5EF4-FFF2-40B4-BE49-F238E27FC236}">
                <a16:creationId xmlns:a16="http://schemas.microsoft.com/office/drawing/2014/main" id="{19F044EF-421F-B0D6-3539-33F9F4503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4801" y="1607402"/>
            <a:ext cx="8502398" cy="4468658"/>
          </a:xfrm>
          <a:prstGeom prst="rect">
            <a:avLst/>
          </a:prstGeom>
          <a:ln>
            <a:noFill/>
          </a:ln>
          <a:effectLst>
            <a:outerShdw blurRad="190500" algn="tl" rotWithShape="0">
              <a:srgbClr val="000000">
                <a:alpha val="70000"/>
              </a:srgbClr>
            </a:outerShdw>
          </a:effectLst>
        </p:spPr>
      </p:pic>
      <p:sp>
        <p:nvSpPr>
          <p:cNvPr id="3" name="Rectangle 2">
            <a:extLst>
              <a:ext uri="{FF2B5EF4-FFF2-40B4-BE49-F238E27FC236}">
                <a16:creationId xmlns:a16="http://schemas.microsoft.com/office/drawing/2014/main" id="{FF92E7DE-72F1-E8CB-812A-FCED51DD7C26}"/>
              </a:ext>
            </a:extLst>
          </p:cNvPr>
          <p:cNvSpPr/>
          <p:nvPr/>
        </p:nvSpPr>
        <p:spPr>
          <a:xfrm>
            <a:off x="6861276" y="2164080"/>
            <a:ext cx="1520724" cy="3604260"/>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2432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539FEEA-FB81-43C2-864C-50EB4B1422E1}"/>
              </a:ext>
            </a:extLst>
          </p:cNvPr>
          <p:cNvSpPr txBox="1"/>
          <p:nvPr/>
        </p:nvSpPr>
        <p:spPr>
          <a:xfrm>
            <a:off x="1219201" y="228600"/>
            <a:ext cx="9956800" cy="646331"/>
          </a:xfrm>
          <a:prstGeom prst="rect">
            <a:avLst/>
          </a:prstGeom>
          <a:noFill/>
        </p:spPr>
        <p:txBody>
          <a:bodyPr wrap="square" rtlCol="0">
            <a:spAutoFit/>
          </a:bodyPr>
          <a:lstStyle/>
          <a:p>
            <a:r>
              <a:rPr lang="es-ES" dirty="0"/>
              <a:t>Le </a:t>
            </a:r>
            <a:r>
              <a:rPr lang="es-ES" dirty="0" err="1"/>
              <a:t>schéma</a:t>
            </a:r>
            <a:r>
              <a:rPr lang="es-ES" dirty="0"/>
              <a:t> </a:t>
            </a:r>
            <a:r>
              <a:rPr lang="es-ES" dirty="0" err="1"/>
              <a:t>ci-dessous</a:t>
            </a:r>
            <a:r>
              <a:rPr lang="es-ES" dirty="0"/>
              <a:t> </a:t>
            </a:r>
            <a:r>
              <a:rPr lang="es-ES" dirty="0" err="1"/>
              <a:t>représente</a:t>
            </a:r>
            <a:r>
              <a:rPr lang="es-ES" dirty="0"/>
              <a:t> le </a:t>
            </a:r>
            <a:r>
              <a:rPr lang="es-ES" dirty="0" err="1"/>
              <a:t>schéma</a:t>
            </a:r>
            <a:r>
              <a:rPr lang="es-ES" dirty="0"/>
              <a:t> de </a:t>
            </a:r>
            <a:r>
              <a:rPr lang="es-ES" dirty="0" err="1"/>
              <a:t>Quartus</a:t>
            </a:r>
            <a:r>
              <a:rPr lang="es-ES" dirty="0"/>
              <a:t> de la </a:t>
            </a:r>
            <a:r>
              <a:rPr lang="es-ES" dirty="0" err="1"/>
              <a:t>fonction</a:t>
            </a:r>
            <a:r>
              <a:rPr lang="es-ES" dirty="0"/>
              <a:t> de compas qui </a:t>
            </a:r>
            <a:r>
              <a:rPr lang="es-ES" dirty="0" err="1"/>
              <a:t>genère</a:t>
            </a:r>
            <a:r>
              <a:rPr lang="es-ES" dirty="0"/>
              <a:t> le </a:t>
            </a:r>
            <a:r>
              <a:rPr lang="es-ES" dirty="0" err="1"/>
              <a:t>degré</a:t>
            </a:r>
            <a:r>
              <a:rPr lang="es-ES" dirty="0"/>
              <a:t> </a:t>
            </a:r>
            <a:r>
              <a:rPr lang="es-ES" dirty="0" err="1"/>
              <a:t>désiré</a:t>
            </a:r>
            <a:r>
              <a:rPr lang="es-ES" dirty="0"/>
              <a:t> </a:t>
            </a:r>
            <a:r>
              <a:rPr lang="es-ES" dirty="0" err="1"/>
              <a:t>d’après</a:t>
            </a:r>
            <a:r>
              <a:rPr lang="es-ES" dirty="0"/>
              <a:t> </a:t>
            </a:r>
            <a:r>
              <a:rPr lang="es-ES" dirty="0" err="1"/>
              <a:t>l’entrée</a:t>
            </a:r>
            <a:r>
              <a:rPr lang="es-ES" dirty="0"/>
              <a:t> de </a:t>
            </a:r>
            <a:r>
              <a:rPr lang="es-ES" dirty="0" err="1"/>
              <a:t>signal</a:t>
            </a:r>
            <a:r>
              <a:rPr lang="es-ES" dirty="0"/>
              <a:t> de PWM</a:t>
            </a:r>
          </a:p>
        </p:txBody>
      </p:sp>
      <p:pic>
        <p:nvPicPr>
          <p:cNvPr id="6" name="Imagen 5">
            <a:extLst>
              <a:ext uri="{FF2B5EF4-FFF2-40B4-BE49-F238E27FC236}">
                <a16:creationId xmlns:a16="http://schemas.microsoft.com/office/drawing/2014/main" id="{11F8C0B7-A431-4C89-BD5D-923442841547}"/>
              </a:ext>
            </a:extLst>
          </p:cNvPr>
          <p:cNvPicPr/>
          <p:nvPr/>
        </p:nvPicPr>
        <p:blipFill>
          <a:blip r:embed="rId2">
            <a:extLst>
              <a:ext uri="{28A0092B-C50C-407E-A947-70E740481C1C}">
                <a14:useLocalDpi xmlns:a14="http://schemas.microsoft.com/office/drawing/2010/main" val="0"/>
              </a:ext>
            </a:extLst>
          </a:blip>
          <a:stretch>
            <a:fillRect/>
          </a:stretch>
        </p:blipFill>
        <p:spPr>
          <a:xfrm>
            <a:off x="1595994" y="1066257"/>
            <a:ext cx="9000012" cy="47254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01132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8182075A-0C16-821A-076B-C9547DAB75AA}"/>
              </a:ext>
            </a:extLst>
          </p:cNvPr>
          <p:cNvSpPr txBox="1"/>
          <p:nvPr/>
        </p:nvSpPr>
        <p:spPr>
          <a:xfrm>
            <a:off x="1562100" y="647700"/>
            <a:ext cx="7170420" cy="369332"/>
          </a:xfrm>
          <a:prstGeom prst="rect">
            <a:avLst/>
          </a:prstGeom>
          <a:noFill/>
        </p:spPr>
        <p:txBody>
          <a:bodyPr wrap="square" rtlCol="0">
            <a:spAutoFit/>
          </a:bodyPr>
          <a:lstStyle/>
          <a:p>
            <a:r>
              <a:rPr lang="fr-FR" dirty="0"/>
              <a:t>Pour le test de la fonction de compas il existe plusieurs méthodes :</a:t>
            </a:r>
          </a:p>
        </p:txBody>
      </p:sp>
      <p:pic>
        <p:nvPicPr>
          <p:cNvPr id="5" name="Imagen 56">
            <a:extLst>
              <a:ext uri="{FF2B5EF4-FFF2-40B4-BE49-F238E27FC236}">
                <a16:creationId xmlns:a16="http://schemas.microsoft.com/office/drawing/2014/main" id="{682D0A57-14F5-99E5-5FED-A8B61FE07AA8}"/>
              </a:ext>
            </a:extLst>
          </p:cNvPr>
          <p:cNvPicPr>
            <a:picLocks noChangeAspect="1"/>
          </p:cNvPicPr>
          <p:nvPr/>
        </p:nvPicPr>
        <p:blipFill rotWithShape="1">
          <a:blip r:embed="rId2">
            <a:extLst>
              <a:ext uri="{28A0092B-C50C-407E-A947-70E740481C1C}">
                <a14:useLocalDpi xmlns:a14="http://schemas.microsoft.com/office/drawing/2010/main" val="0"/>
              </a:ext>
            </a:extLst>
          </a:blip>
          <a:srcRect t="25576" b="26093"/>
          <a:stretch/>
        </p:blipFill>
        <p:spPr bwMode="auto">
          <a:xfrm>
            <a:off x="1330960" y="1255395"/>
            <a:ext cx="2873452" cy="1388745"/>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6" name="ZoneTexte 5">
            <a:extLst>
              <a:ext uri="{FF2B5EF4-FFF2-40B4-BE49-F238E27FC236}">
                <a16:creationId xmlns:a16="http://schemas.microsoft.com/office/drawing/2014/main" id="{8FA0375E-629C-19C3-B8B2-D3D037FF536D}"/>
              </a:ext>
            </a:extLst>
          </p:cNvPr>
          <p:cNvSpPr txBox="1"/>
          <p:nvPr/>
        </p:nvSpPr>
        <p:spPr>
          <a:xfrm>
            <a:off x="2324634" y="2651670"/>
            <a:ext cx="886104" cy="461665"/>
          </a:xfrm>
          <a:prstGeom prst="rect">
            <a:avLst/>
          </a:prstGeom>
          <a:noFill/>
        </p:spPr>
        <p:txBody>
          <a:bodyPr wrap="square" rtlCol="0">
            <a:spAutoFit/>
          </a:bodyPr>
          <a:lstStyle/>
          <a:p>
            <a:r>
              <a:rPr lang="fr-FR" sz="2400" b="1" dirty="0"/>
              <a:t>GBF</a:t>
            </a:r>
            <a:endParaRPr lang="fr-FR" b="1" dirty="0"/>
          </a:p>
        </p:txBody>
      </p:sp>
    </p:spTree>
    <p:extLst>
      <p:ext uri="{BB962C8B-B14F-4D97-AF65-F5344CB8AC3E}">
        <p14:creationId xmlns:p14="http://schemas.microsoft.com/office/powerpoint/2010/main" val="4084687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8182075A-0C16-821A-076B-C9547DAB75AA}"/>
              </a:ext>
            </a:extLst>
          </p:cNvPr>
          <p:cNvSpPr txBox="1"/>
          <p:nvPr/>
        </p:nvSpPr>
        <p:spPr>
          <a:xfrm>
            <a:off x="1562100" y="647700"/>
            <a:ext cx="7170420" cy="369332"/>
          </a:xfrm>
          <a:prstGeom prst="rect">
            <a:avLst/>
          </a:prstGeom>
          <a:noFill/>
        </p:spPr>
        <p:txBody>
          <a:bodyPr wrap="square" rtlCol="0">
            <a:spAutoFit/>
          </a:bodyPr>
          <a:lstStyle/>
          <a:p>
            <a:r>
              <a:rPr lang="fr-FR" dirty="0"/>
              <a:t>Pour le test de la fonction de compas il existe plusieurs méthodes :</a:t>
            </a:r>
          </a:p>
        </p:txBody>
      </p:sp>
      <p:pic>
        <p:nvPicPr>
          <p:cNvPr id="5" name="Imagen 56">
            <a:extLst>
              <a:ext uri="{FF2B5EF4-FFF2-40B4-BE49-F238E27FC236}">
                <a16:creationId xmlns:a16="http://schemas.microsoft.com/office/drawing/2014/main" id="{682D0A57-14F5-99E5-5FED-A8B61FE07AA8}"/>
              </a:ext>
            </a:extLst>
          </p:cNvPr>
          <p:cNvPicPr>
            <a:picLocks noChangeAspect="1"/>
          </p:cNvPicPr>
          <p:nvPr/>
        </p:nvPicPr>
        <p:blipFill rotWithShape="1">
          <a:blip r:embed="rId2">
            <a:extLst>
              <a:ext uri="{28A0092B-C50C-407E-A947-70E740481C1C}">
                <a14:useLocalDpi xmlns:a14="http://schemas.microsoft.com/office/drawing/2010/main" val="0"/>
              </a:ext>
            </a:extLst>
          </a:blip>
          <a:srcRect t="25576" b="26093"/>
          <a:stretch/>
        </p:blipFill>
        <p:spPr bwMode="auto">
          <a:xfrm>
            <a:off x="1330960" y="1255395"/>
            <a:ext cx="2873452" cy="1388745"/>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6" name="ZoneTexte 5">
            <a:extLst>
              <a:ext uri="{FF2B5EF4-FFF2-40B4-BE49-F238E27FC236}">
                <a16:creationId xmlns:a16="http://schemas.microsoft.com/office/drawing/2014/main" id="{8FA0375E-629C-19C3-B8B2-D3D037FF536D}"/>
              </a:ext>
            </a:extLst>
          </p:cNvPr>
          <p:cNvSpPr txBox="1"/>
          <p:nvPr/>
        </p:nvSpPr>
        <p:spPr>
          <a:xfrm>
            <a:off x="2324634" y="2651670"/>
            <a:ext cx="886104" cy="461665"/>
          </a:xfrm>
          <a:prstGeom prst="rect">
            <a:avLst/>
          </a:prstGeom>
          <a:noFill/>
        </p:spPr>
        <p:txBody>
          <a:bodyPr wrap="square" rtlCol="0">
            <a:spAutoFit/>
          </a:bodyPr>
          <a:lstStyle/>
          <a:p>
            <a:r>
              <a:rPr lang="fr-FR" sz="2400" b="1" dirty="0"/>
              <a:t>GBF</a:t>
            </a:r>
            <a:endParaRPr lang="fr-FR" b="1" dirty="0"/>
          </a:p>
        </p:txBody>
      </p:sp>
      <p:pic>
        <p:nvPicPr>
          <p:cNvPr id="8" name="Image 7">
            <a:extLst>
              <a:ext uri="{FF2B5EF4-FFF2-40B4-BE49-F238E27FC236}">
                <a16:creationId xmlns:a16="http://schemas.microsoft.com/office/drawing/2014/main" id="{0D697E94-804E-E478-DC96-85DE58EF1D97}"/>
              </a:ext>
            </a:extLst>
          </p:cNvPr>
          <p:cNvPicPr>
            <a:picLocks noChangeAspect="1"/>
          </p:cNvPicPr>
          <p:nvPr/>
        </p:nvPicPr>
        <p:blipFill>
          <a:blip r:embed="rId3"/>
          <a:stretch>
            <a:fillRect/>
          </a:stretch>
        </p:blipFill>
        <p:spPr>
          <a:xfrm>
            <a:off x="7078879" y="1055132"/>
            <a:ext cx="3002382" cy="2055341"/>
          </a:xfrm>
          <a:prstGeom prst="rect">
            <a:avLst/>
          </a:prstGeom>
        </p:spPr>
      </p:pic>
      <p:sp>
        <p:nvSpPr>
          <p:cNvPr id="9" name="ZoneTexte 8">
            <a:extLst>
              <a:ext uri="{FF2B5EF4-FFF2-40B4-BE49-F238E27FC236}">
                <a16:creationId xmlns:a16="http://schemas.microsoft.com/office/drawing/2014/main" id="{1F352D9B-B644-CD71-B4CF-7A5A2AB8B377}"/>
              </a:ext>
            </a:extLst>
          </p:cNvPr>
          <p:cNvSpPr txBox="1"/>
          <p:nvPr/>
        </p:nvSpPr>
        <p:spPr>
          <a:xfrm>
            <a:off x="7558419" y="3110473"/>
            <a:ext cx="2043302" cy="461665"/>
          </a:xfrm>
          <a:prstGeom prst="rect">
            <a:avLst/>
          </a:prstGeom>
          <a:noFill/>
        </p:spPr>
        <p:txBody>
          <a:bodyPr wrap="square" rtlCol="0">
            <a:spAutoFit/>
          </a:bodyPr>
          <a:lstStyle/>
          <a:p>
            <a:r>
              <a:rPr lang="fr-FR" sz="2400" b="1" dirty="0"/>
              <a:t>MODELSIM</a:t>
            </a:r>
            <a:endParaRPr lang="fr-FR" b="1" dirty="0"/>
          </a:p>
        </p:txBody>
      </p:sp>
    </p:spTree>
    <p:extLst>
      <p:ext uri="{BB962C8B-B14F-4D97-AF65-F5344CB8AC3E}">
        <p14:creationId xmlns:p14="http://schemas.microsoft.com/office/powerpoint/2010/main" val="4049508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8182075A-0C16-821A-076B-C9547DAB75AA}"/>
              </a:ext>
            </a:extLst>
          </p:cNvPr>
          <p:cNvSpPr txBox="1"/>
          <p:nvPr/>
        </p:nvSpPr>
        <p:spPr>
          <a:xfrm>
            <a:off x="1562100" y="647700"/>
            <a:ext cx="7170420" cy="369332"/>
          </a:xfrm>
          <a:prstGeom prst="rect">
            <a:avLst/>
          </a:prstGeom>
          <a:noFill/>
        </p:spPr>
        <p:txBody>
          <a:bodyPr wrap="square" rtlCol="0">
            <a:spAutoFit/>
          </a:bodyPr>
          <a:lstStyle/>
          <a:p>
            <a:r>
              <a:rPr lang="fr-FR" dirty="0"/>
              <a:t>Pour le test de la fonction de compas il existe plusieurs méthodes :</a:t>
            </a:r>
          </a:p>
        </p:txBody>
      </p:sp>
      <p:pic>
        <p:nvPicPr>
          <p:cNvPr id="5" name="Imagen 56">
            <a:extLst>
              <a:ext uri="{FF2B5EF4-FFF2-40B4-BE49-F238E27FC236}">
                <a16:creationId xmlns:a16="http://schemas.microsoft.com/office/drawing/2014/main" id="{682D0A57-14F5-99E5-5FED-A8B61FE07AA8}"/>
              </a:ext>
            </a:extLst>
          </p:cNvPr>
          <p:cNvPicPr>
            <a:picLocks noChangeAspect="1"/>
          </p:cNvPicPr>
          <p:nvPr/>
        </p:nvPicPr>
        <p:blipFill rotWithShape="1">
          <a:blip r:embed="rId2">
            <a:extLst>
              <a:ext uri="{28A0092B-C50C-407E-A947-70E740481C1C}">
                <a14:useLocalDpi xmlns:a14="http://schemas.microsoft.com/office/drawing/2010/main" val="0"/>
              </a:ext>
            </a:extLst>
          </a:blip>
          <a:srcRect t="25576" b="26093"/>
          <a:stretch/>
        </p:blipFill>
        <p:spPr bwMode="auto">
          <a:xfrm>
            <a:off x="1330960" y="1255395"/>
            <a:ext cx="2873452" cy="1388745"/>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6" name="ZoneTexte 5">
            <a:extLst>
              <a:ext uri="{FF2B5EF4-FFF2-40B4-BE49-F238E27FC236}">
                <a16:creationId xmlns:a16="http://schemas.microsoft.com/office/drawing/2014/main" id="{8FA0375E-629C-19C3-B8B2-D3D037FF536D}"/>
              </a:ext>
            </a:extLst>
          </p:cNvPr>
          <p:cNvSpPr txBox="1"/>
          <p:nvPr/>
        </p:nvSpPr>
        <p:spPr>
          <a:xfrm>
            <a:off x="2324634" y="2651670"/>
            <a:ext cx="886104" cy="461665"/>
          </a:xfrm>
          <a:prstGeom prst="rect">
            <a:avLst/>
          </a:prstGeom>
          <a:noFill/>
        </p:spPr>
        <p:txBody>
          <a:bodyPr wrap="square" rtlCol="0">
            <a:spAutoFit/>
          </a:bodyPr>
          <a:lstStyle/>
          <a:p>
            <a:r>
              <a:rPr lang="fr-FR" sz="2400" b="1" dirty="0"/>
              <a:t>GBF</a:t>
            </a:r>
            <a:endParaRPr lang="fr-FR" b="1" dirty="0"/>
          </a:p>
        </p:txBody>
      </p:sp>
      <p:pic>
        <p:nvPicPr>
          <p:cNvPr id="8" name="Image 7">
            <a:extLst>
              <a:ext uri="{FF2B5EF4-FFF2-40B4-BE49-F238E27FC236}">
                <a16:creationId xmlns:a16="http://schemas.microsoft.com/office/drawing/2014/main" id="{0D697E94-804E-E478-DC96-85DE58EF1D97}"/>
              </a:ext>
            </a:extLst>
          </p:cNvPr>
          <p:cNvPicPr>
            <a:picLocks noChangeAspect="1"/>
          </p:cNvPicPr>
          <p:nvPr/>
        </p:nvPicPr>
        <p:blipFill>
          <a:blip r:embed="rId3"/>
          <a:stretch>
            <a:fillRect/>
          </a:stretch>
        </p:blipFill>
        <p:spPr>
          <a:xfrm>
            <a:off x="7078879" y="1055132"/>
            <a:ext cx="3002382" cy="2055341"/>
          </a:xfrm>
          <a:prstGeom prst="rect">
            <a:avLst/>
          </a:prstGeom>
        </p:spPr>
      </p:pic>
      <p:sp>
        <p:nvSpPr>
          <p:cNvPr id="9" name="ZoneTexte 8">
            <a:extLst>
              <a:ext uri="{FF2B5EF4-FFF2-40B4-BE49-F238E27FC236}">
                <a16:creationId xmlns:a16="http://schemas.microsoft.com/office/drawing/2014/main" id="{1F352D9B-B644-CD71-B4CF-7A5A2AB8B377}"/>
              </a:ext>
            </a:extLst>
          </p:cNvPr>
          <p:cNvSpPr txBox="1"/>
          <p:nvPr/>
        </p:nvSpPr>
        <p:spPr>
          <a:xfrm>
            <a:off x="7558419" y="3110473"/>
            <a:ext cx="2043302" cy="461665"/>
          </a:xfrm>
          <a:prstGeom prst="rect">
            <a:avLst/>
          </a:prstGeom>
          <a:noFill/>
        </p:spPr>
        <p:txBody>
          <a:bodyPr wrap="square" rtlCol="0">
            <a:spAutoFit/>
          </a:bodyPr>
          <a:lstStyle/>
          <a:p>
            <a:r>
              <a:rPr lang="fr-FR" sz="2400" b="1" dirty="0"/>
              <a:t>MODELSIM</a:t>
            </a:r>
            <a:endParaRPr lang="fr-FR" b="1" dirty="0"/>
          </a:p>
        </p:txBody>
      </p:sp>
      <p:pic>
        <p:nvPicPr>
          <p:cNvPr id="2" name="Imagen 60">
            <a:extLst>
              <a:ext uri="{FF2B5EF4-FFF2-40B4-BE49-F238E27FC236}">
                <a16:creationId xmlns:a16="http://schemas.microsoft.com/office/drawing/2014/main" id="{82ACE0AF-E728-F540-8726-D1BB24C239F2}"/>
              </a:ext>
            </a:extLst>
          </p:cNvPr>
          <p:cNvPicPr>
            <a:picLocks noChangeAspect="1"/>
          </p:cNvPicPr>
          <p:nvPr/>
        </p:nvPicPr>
        <p:blipFill rotWithShape="1">
          <a:blip r:embed="rId4">
            <a:extLst>
              <a:ext uri="{28A0092B-C50C-407E-A947-70E740481C1C}">
                <a14:useLocalDpi xmlns:a14="http://schemas.microsoft.com/office/drawing/2010/main" val="0"/>
              </a:ext>
            </a:extLst>
          </a:blip>
          <a:srcRect r="4658"/>
          <a:stretch/>
        </p:blipFill>
        <p:spPr bwMode="auto">
          <a:xfrm>
            <a:off x="1178326" y="3806663"/>
            <a:ext cx="4064824" cy="1953202"/>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3" name="ZoneTexte 2">
            <a:extLst>
              <a:ext uri="{FF2B5EF4-FFF2-40B4-BE49-F238E27FC236}">
                <a16:creationId xmlns:a16="http://schemas.microsoft.com/office/drawing/2014/main" id="{861878AB-B626-E1A2-E7D0-F50E42068F36}"/>
              </a:ext>
            </a:extLst>
          </p:cNvPr>
          <p:cNvSpPr txBox="1"/>
          <p:nvPr/>
        </p:nvSpPr>
        <p:spPr>
          <a:xfrm>
            <a:off x="1889718" y="5759865"/>
            <a:ext cx="2314694" cy="461665"/>
          </a:xfrm>
          <a:prstGeom prst="rect">
            <a:avLst/>
          </a:prstGeom>
          <a:noFill/>
        </p:spPr>
        <p:txBody>
          <a:bodyPr wrap="square" rtlCol="0">
            <a:spAutoFit/>
          </a:bodyPr>
          <a:lstStyle/>
          <a:p>
            <a:r>
              <a:rPr lang="fr-FR" sz="2400" b="1" dirty="0"/>
              <a:t>AVALON PWM</a:t>
            </a:r>
            <a:endParaRPr lang="fr-FR" b="1" dirty="0"/>
          </a:p>
        </p:txBody>
      </p:sp>
    </p:spTree>
    <p:extLst>
      <p:ext uri="{BB962C8B-B14F-4D97-AF65-F5344CB8AC3E}">
        <p14:creationId xmlns:p14="http://schemas.microsoft.com/office/powerpoint/2010/main" val="1076164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8182075A-0C16-821A-076B-C9547DAB75AA}"/>
              </a:ext>
            </a:extLst>
          </p:cNvPr>
          <p:cNvSpPr txBox="1"/>
          <p:nvPr/>
        </p:nvSpPr>
        <p:spPr>
          <a:xfrm>
            <a:off x="2510790" y="92290"/>
            <a:ext cx="7170420" cy="646331"/>
          </a:xfrm>
          <a:prstGeom prst="rect">
            <a:avLst/>
          </a:prstGeom>
          <a:noFill/>
        </p:spPr>
        <p:txBody>
          <a:bodyPr wrap="square" rtlCol="0">
            <a:spAutoFit/>
          </a:bodyPr>
          <a:lstStyle/>
          <a:p>
            <a:r>
              <a:rPr lang="fr-FR" dirty="0"/>
              <a:t>Pour le test de la fonction de compas il existe plusieurs méthodes pour générer le signal PWM :</a:t>
            </a:r>
          </a:p>
        </p:txBody>
      </p:sp>
      <p:pic>
        <p:nvPicPr>
          <p:cNvPr id="5" name="Imagen 56">
            <a:extLst>
              <a:ext uri="{FF2B5EF4-FFF2-40B4-BE49-F238E27FC236}">
                <a16:creationId xmlns:a16="http://schemas.microsoft.com/office/drawing/2014/main" id="{682D0A57-14F5-99E5-5FED-A8B61FE07AA8}"/>
              </a:ext>
            </a:extLst>
          </p:cNvPr>
          <p:cNvPicPr>
            <a:picLocks noChangeAspect="1"/>
          </p:cNvPicPr>
          <p:nvPr/>
        </p:nvPicPr>
        <p:blipFill rotWithShape="1">
          <a:blip r:embed="rId2">
            <a:extLst>
              <a:ext uri="{28A0092B-C50C-407E-A947-70E740481C1C}">
                <a14:useLocalDpi xmlns:a14="http://schemas.microsoft.com/office/drawing/2010/main" val="0"/>
              </a:ext>
            </a:extLst>
          </a:blip>
          <a:srcRect t="25576" b="26093"/>
          <a:stretch/>
        </p:blipFill>
        <p:spPr bwMode="auto">
          <a:xfrm>
            <a:off x="1330960" y="1255395"/>
            <a:ext cx="2873452" cy="1388745"/>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6" name="ZoneTexte 5">
            <a:extLst>
              <a:ext uri="{FF2B5EF4-FFF2-40B4-BE49-F238E27FC236}">
                <a16:creationId xmlns:a16="http://schemas.microsoft.com/office/drawing/2014/main" id="{8FA0375E-629C-19C3-B8B2-D3D037FF536D}"/>
              </a:ext>
            </a:extLst>
          </p:cNvPr>
          <p:cNvSpPr txBox="1"/>
          <p:nvPr/>
        </p:nvSpPr>
        <p:spPr>
          <a:xfrm>
            <a:off x="2324634" y="2657158"/>
            <a:ext cx="886104" cy="461665"/>
          </a:xfrm>
          <a:prstGeom prst="rect">
            <a:avLst/>
          </a:prstGeom>
          <a:noFill/>
        </p:spPr>
        <p:txBody>
          <a:bodyPr wrap="square" rtlCol="0">
            <a:spAutoFit/>
          </a:bodyPr>
          <a:lstStyle/>
          <a:p>
            <a:r>
              <a:rPr lang="fr-FR" sz="2400" b="1" dirty="0"/>
              <a:t>GBF</a:t>
            </a:r>
            <a:endParaRPr lang="fr-FR" b="1" dirty="0"/>
          </a:p>
        </p:txBody>
      </p:sp>
      <p:pic>
        <p:nvPicPr>
          <p:cNvPr id="8" name="Image 7">
            <a:extLst>
              <a:ext uri="{FF2B5EF4-FFF2-40B4-BE49-F238E27FC236}">
                <a16:creationId xmlns:a16="http://schemas.microsoft.com/office/drawing/2014/main" id="{0D697E94-804E-E478-DC96-85DE58EF1D97}"/>
              </a:ext>
            </a:extLst>
          </p:cNvPr>
          <p:cNvPicPr>
            <a:picLocks noChangeAspect="1"/>
          </p:cNvPicPr>
          <p:nvPr/>
        </p:nvPicPr>
        <p:blipFill>
          <a:blip r:embed="rId3"/>
          <a:stretch>
            <a:fillRect/>
          </a:stretch>
        </p:blipFill>
        <p:spPr>
          <a:xfrm>
            <a:off x="7078879" y="1055132"/>
            <a:ext cx="3002382" cy="2055341"/>
          </a:xfrm>
          <a:prstGeom prst="rect">
            <a:avLst/>
          </a:prstGeom>
        </p:spPr>
      </p:pic>
      <p:sp>
        <p:nvSpPr>
          <p:cNvPr id="9" name="ZoneTexte 8">
            <a:extLst>
              <a:ext uri="{FF2B5EF4-FFF2-40B4-BE49-F238E27FC236}">
                <a16:creationId xmlns:a16="http://schemas.microsoft.com/office/drawing/2014/main" id="{1F352D9B-B644-CD71-B4CF-7A5A2AB8B377}"/>
              </a:ext>
            </a:extLst>
          </p:cNvPr>
          <p:cNvSpPr txBox="1"/>
          <p:nvPr/>
        </p:nvSpPr>
        <p:spPr>
          <a:xfrm>
            <a:off x="7663237" y="3092665"/>
            <a:ext cx="1833665" cy="461665"/>
          </a:xfrm>
          <a:prstGeom prst="rect">
            <a:avLst/>
          </a:prstGeom>
          <a:noFill/>
        </p:spPr>
        <p:txBody>
          <a:bodyPr wrap="square" rtlCol="0">
            <a:spAutoFit/>
          </a:bodyPr>
          <a:lstStyle/>
          <a:p>
            <a:r>
              <a:rPr lang="fr-FR" sz="2400" b="1" dirty="0"/>
              <a:t>MODELSIM</a:t>
            </a:r>
            <a:endParaRPr lang="fr-FR" b="1" dirty="0"/>
          </a:p>
        </p:txBody>
      </p:sp>
      <p:pic>
        <p:nvPicPr>
          <p:cNvPr id="2" name="Imagen 60">
            <a:extLst>
              <a:ext uri="{FF2B5EF4-FFF2-40B4-BE49-F238E27FC236}">
                <a16:creationId xmlns:a16="http://schemas.microsoft.com/office/drawing/2014/main" id="{82ACE0AF-E728-F540-8726-D1BB24C239F2}"/>
              </a:ext>
            </a:extLst>
          </p:cNvPr>
          <p:cNvPicPr>
            <a:picLocks noChangeAspect="1"/>
          </p:cNvPicPr>
          <p:nvPr/>
        </p:nvPicPr>
        <p:blipFill rotWithShape="1">
          <a:blip r:embed="rId4">
            <a:extLst>
              <a:ext uri="{28A0092B-C50C-407E-A947-70E740481C1C}">
                <a14:useLocalDpi xmlns:a14="http://schemas.microsoft.com/office/drawing/2010/main" val="0"/>
              </a:ext>
            </a:extLst>
          </a:blip>
          <a:srcRect r="4658"/>
          <a:stretch/>
        </p:blipFill>
        <p:spPr bwMode="auto">
          <a:xfrm>
            <a:off x="1178326" y="3806663"/>
            <a:ext cx="4064824" cy="1953202"/>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3" name="ZoneTexte 2">
            <a:extLst>
              <a:ext uri="{FF2B5EF4-FFF2-40B4-BE49-F238E27FC236}">
                <a16:creationId xmlns:a16="http://schemas.microsoft.com/office/drawing/2014/main" id="{861878AB-B626-E1A2-E7D0-F50E42068F36}"/>
              </a:ext>
            </a:extLst>
          </p:cNvPr>
          <p:cNvSpPr txBox="1"/>
          <p:nvPr/>
        </p:nvSpPr>
        <p:spPr>
          <a:xfrm>
            <a:off x="2053391" y="5794514"/>
            <a:ext cx="2314694" cy="461665"/>
          </a:xfrm>
          <a:prstGeom prst="rect">
            <a:avLst/>
          </a:prstGeom>
          <a:noFill/>
        </p:spPr>
        <p:txBody>
          <a:bodyPr wrap="square" rtlCol="0">
            <a:spAutoFit/>
          </a:bodyPr>
          <a:lstStyle/>
          <a:p>
            <a:r>
              <a:rPr lang="fr-FR" sz="2400" b="1" dirty="0"/>
              <a:t>AVALON PWM</a:t>
            </a:r>
            <a:endParaRPr lang="fr-FR" b="1" dirty="0"/>
          </a:p>
        </p:txBody>
      </p:sp>
      <p:pic>
        <p:nvPicPr>
          <p:cNvPr id="11" name="Image 10">
            <a:extLst>
              <a:ext uri="{FF2B5EF4-FFF2-40B4-BE49-F238E27FC236}">
                <a16:creationId xmlns:a16="http://schemas.microsoft.com/office/drawing/2014/main" id="{478B1CD9-5BB8-C7DA-ED65-054B6C866BE2}"/>
              </a:ext>
            </a:extLst>
          </p:cNvPr>
          <p:cNvPicPr>
            <a:picLocks noChangeAspect="1"/>
          </p:cNvPicPr>
          <p:nvPr/>
        </p:nvPicPr>
        <p:blipFill rotWithShape="1">
          <a:blip r:embed="rId5"/>
          <a:srcRect t="13260"/>
          <a:stretch/>
        </p:blipFill>
        <p:spPr>
          <a:xfrm>
            <a:off x="7078880" y="3806663"/>
            <a:ext cx="3002381" cy="1953203"/>
          </a:xfrm>
          <a:prstGeom prst="rect">
            <a:avLst/>
          </a:prstGeom>
        </p:spPr>
      </p:pic>
      <p:sp>
        <p:nvSpPr>
          <p:cNvPr id="12" name="ZoneTexte 11">
            <a:extLst>
              <a:ext uri="{FF2B5EF4-FFF2-40B4-BE49-F238E27FC236}">
                <a16:creationId xmlns:a16="http://schemas.microsoft.com/office/drawing/2014/main" id="{47CFD190-FBBA-88FC-A764-7A8106D0EF90}"/>
              </a:ext>
            </a:extLst>
          </p:cNvPr>
          <p:cNvSpPr txBox="1"/>
          <p:nvPr/>
        </p:nvSpPr>
        <p:spPr>
          <a:xfrm>
            <a:off x="7768055" y="5802868"/>
            <a:ext cx="1624028" cy="461665"/>
          </a:xfrm>
          <a:prstGeom prst="rect">
            <a:avLst/>
          </a:prstGeom>
          <a:noFill/>
        </p:spPr>
        <p:txBody>
          <a:bodyPr wrap="square" rtlCol="0">
            <a:spAutoFit/>
          </a:bodyPr>
          <a:lstStyle/>
          <a:p>
            <a:r>
              <a:rPr lang="fr-FR" sz="2400" b="1" dirty="0"/>
              <a:t>ARDUINO </a:t>
            </a:r>
            <a:endParaRPr lang="fr-FR" b="1" dirty="0"/>
          </a:p>
        </p:txBody>
      </p:sp>
    </p:spTree>
    <p:extLst>
      <p:ext uri="{BB962C8B-B14F-4D97-AF65-F5344CB8AC3E}">
        <p14:creationId xmlns:p14="http://schemas.microsoft.com/office/powerpoint/2010/main" val="251287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A86E15-3D6C-05B8-DF77-F6FB5B4FB8ED}"/>
              </a:ext>
            </a:extLst>
          </p:cNvPr>
          <p:cNvSpPr>
            <a:spLocks noGrp="1"/>
          </p:cNvSpPr>
          <p:nvPr>
            <p:ph type="title"/>
          </p:nvPr>
        </p:nvSpPr>
        <p:spPr>
          <a:xfrm>
            <a:off x="4530517" y="171873"/>
            <a:ext cx="3130966" cy="636183"/>
          </a:xfrm>
        </p:spPr>
        <p:txBody>
          <a:bodyPr/>
          <a:lstStyle/>
          <a:p>
            <a:r>
              <a:rPr lang="fr-FR" dirty="0"/>
              <a:t>AVALON PWM </a:t>
            </a:r>
          </a:p>
        </p:txBody>
      </p:sp>
      <p:pic>
        <p:nvPicPr>
          <p:cNvPr id="4" name="Imagen 60">
            <a:extLst>
              <a:ext uri="{FF2B5EF4-FFF2-40B4-BE49-F238E27FC236}">
                <a16:creationId xmlns:a16="http://schemas.microsoft.com/office/drawing/2014/main" id="{3EFECAEC-C991-797C-3C4A-137A122640C4}"/>
              </a:ext>
            </a:extLst>
          </p:cNvPr>
          <p:cNvPicPr>
            <a:picLocks noChangeAspect="1"/>
          </p:cNvPicPr>
          <p:nvPr/>
        </p:nvPicPr>
        <p:blipFill rotWithShape="1">
          <a:blip r:embed="rId2">
            <a:extLst>
              <a:ext uri="{28A0092B-C50C-407E-A947-70E740481C1C}">
                <a14:useLocalDpi xmlns:a14="http://schemas.microsoft.com/office/drawing/2010/main" val="0"/>
              </a:ext>
            </a:extLst>
          </a:blip>
          <a:srcRect r="4658"/>
          <a:stretch/>
        </p:blipFill>
        <p:spPr bwMode="auto">
          <a:xfrm>
            <a:off x="1404770" y="1405295"/>
            <a:ext cx="9382459" cy="4508396"/>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240190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25C1CD4-0370-4411-792D-BCEE7679340C}"/>
              </a:ext>
            </a:extLst>
          </p:cNvPr>
          <p:cNvSpPr>
            <a:spLocks noGrp="1"/>
          </p:cNvSpPr>
          <p:nvPr>
            <p:ph type="title"/>
          </p:nvPr>
        </p:nvSpPr>
        <p:spPr>
          <a:xfrm>
            <a:off x="2358189" y="279437"/>
            <a:ext cx="7475621" cy="614344"/>
          </a:xfrm>
        </p:spPr>
        <p:txBody>
          <a:bodyPr/>
          <a:lstStyle/>
          <a:p>
            <a:pPr algn="ctr"/>
            <a:r>
              <a:rPr lang="es-ES" b="1" dirty="0"/>
              <a:t>SOMMAIRE</a:t>
            </a:r>
          </a:p>
        </p:txBody>
      </p:sp>
      <p:sp>
        <p:nvSpPr>
          <p:cNvPr id="5" name="ZoneTexte 4">
            <a:extLst>
              <a:ext uri="{FF2B5EF4-FFF2-40B4-BE49-F238E27FC236}">
                <a16:creationId xmlns:a16="http://schemas.microsoft.com/office/drawing/2014/main" id="{D80A586E-A746-C5D5-68FD-C5A1FCAD2C3E}"/>
              </a:ext>
            </a:extLst>
          </p:cNvPr>
          <p:cNvSpPr txBox="1"/>
          <p:nvPr/>
        </p:nvSpPr>
        <p:spPr>
          <a:xfrm>
            <a:off x="2842460" y="1704975"/>
            <a:ext cx="7143750" cy="2523768"/>
          </a:xfrm>
          <a:prstGeom prst="rect">
            <a:avLst/>
          </a:prstGeom>
          <a:noFill/>
        </p:spPr>
        <p:txBody>
          <a:bodyPr wrap="square" rtlCol="0">
            <a:spAutoFit/>
          </a:bodyPr>
          <a:lstStyle/>
          <a:p>
            <a:r>
              <a:rPr lang="fr-FR" sz="2000" b="1" dirty="0"/>
              <a:t>Introduction</a:t>
            </a:r>
          </a:p>
          <a:p>
            <a:r>
              <a:rPr lang="fr-FR" sz="2000" b="1" dirty="0"/>
              <a:t>	Pilotage de le barre </a:t>
            </a:r>
          </a:p>
          <a:p>
            <a:r>
              <a:rPr lang="fr-FR" sz="2000" b="1" dirty="0"/>
              <a:t>	Gestion de compas</a:t>
            </a:r>
          </a:p>
          <a:p>
            <a:r>
              <a:rPr lang="fr-FR" sz="2000" b="1" dirty="0"/>
              <a:t>	Avalon compas</a:t>
            </a:r>
          </a:p>
          <a:p>
            <a:r>
              <a:rPr lang="fr-FR" sz="2000" b="1" dirty="0"/>
              <a:t>	Gestion du vérin</a:t>
            </a:r>
          </a:p>
          <a:p>
            <a:r>
              <a:rPr lang="fr-FR" sz="2000" b="1" dirty="0"/>
              <a:t>	Le système interface Avalon</a:t>
            </a:r>
          </a:p>
          <a:p>
            <a:r>
              <a:rPr lang="fr-FR" sz="2000" b="1" dirty="0"/>
              <a:t>Conclusion</a:t>
            </a:r>
          </a:p>
          <a:p>
            <a:endParaRPr lang="fr-FR" dirty="0"/>
          </a:p>
        </p:txBody>
      </p:sp>
    </p:spTree>
    <p:extLst>
      <p:ext uri="{BB962C8B-B14F-4D97-AF65-F5344CB8AC3E}">
        <p14:creationId xmlns:p14="http://schemas.microsoft.com/office/powerpoint/2010/main" val="2647364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193">
            <a:extLst>
              <a:ext uri="{FF2B5EF4-FFF2-40B4-BE49-F238E27FC236}">
                <a16:creationId xmlns:a16="http://schemas.microsoft.com/office/drawing/2014/main" id="{14CF2220-3BCC-1B60-02CC-9D81A6AD0D73}"/>
              </a:ext>
            </a:extLst>
          </p:cNvPr>
          <p:cNvPicPr>
            <a:picLocks noChangeAspect="1"/>
          </p:cNvPicPr>
          <p:nvPr/>
        </p:nvPicPr>
        <p:blipFill rotWithShape="1">
          <a:blip r:embed="rId2">
            <a:extLst>
              <a:ext uri="{28A0092B-C50C-407E-A947-70E740481C1C}">
                <a14:useLocalDpi xmlns:a14="http://schemas.microsoft.com/office/drawing/2010/main" val="0"/>
              </a:ext>
            </a:extLst>
          </a:blip>
          <a:srcRect r="21162"/>
          <a:stretch/>
        </p:blipFill>
        <p:spPr bwMode="auto">
          <a:xfrm>
            <a:off x="151561" y="293317"/>
            <a:ext cx="7253191" cy="3749621"/>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8" name="ZoneTexte 7">
            <a:extLst>
              <a:ext uri="{FF2B5EF4-FFF2-40B4-BE49-F238E27FC236}">
                <a16:creationId xmlns:a16="http://schemas.microsoft.com/office/drawing/2014/main" id="{E67C5BF1-262F-B51F-AB89-B43A3CAEBCE3}"/>
              </a:ext>
            </a:extLst>
          </p:cNvPr>
          <p:cNvSpPr txBox="1"/>
          <p:nvPr/>
        </p:nvSpPr>
        <p:spPr>
          <a:xfrm>
            <a:off x="7730294" y="853340"/>
            <a:ext cx="2486827" cy="369332"/>
          </a:xfrm>
          <a:prstGeom prst="rect">
            <a:avLst/>
          </a:prstGeom>
          <a:noFill/>
        </p:spPr>
        <p:txBody>
          <a:bodyPr wrap="square" rtlCol="0">
            <a:spAutoFit/>
          </a:bodyPr>
          <a:lstStyle/>
          <a:p>
            <a:r>
              <a:rPr lang="fr-FR" b="1" dirty="0"/>
              <a:t>Signal Tab Analyzer</a:t>
            </a:r>
          </a:p>
        </p:txBody>
      </p:sp>
      <p:sp>
        <p:nvSpPr>
          <p:cNvPr id="9" name="ZoneTexte 8">
            <a:extLst>
              <a:ext uri="{FF2B5EF4-FFF2-40B4-BE49-F238E27FC236}">
                <a16:creationId xmlns:a16="http://schemas.microsoft.com/office/drawing/2014/main" id="{7273405E-7668-4F13-6115-E4570715251C}"/>
              </a:ext>
            </a:extLst>
          </p:cNvPr>
          <p:cNvSpPr txBox="1"/>
          <p:nvPr/>
        </p:nvSpPr>
        <p:spPr>
          <a:xfrm>
            <a:off x="6096000" y="4996222"/>
            <a:ext cx="1133743" cy="369332"/>
          </a:xfrm>
          <a:prstGeom prst="rect">
            <a:avLst/>
          </a:prstGeom>
          <a:noFill/>
        </p:spPr>
        <p:txBody>
          <a:bodyPr wrap="square" rtlCol="0">
            <a:spAutoFit/>
          </a:bodyPr>
          <a:lstStyle/>
          <a:p>
            <a:r>
              <a:rPr lang="fr-FR" b="1" dirty="0"/>
              <a:t>Eclipse</a:t>
            </a:r>
          </a:p>
        </p:txBody>
      </p:sp>
      <p:pic>
        <p:nvPicPr>
          <p:cNvPr id="11" name="Image 10">
            <a:extLst>
              <a:ext uri="{FF2B5EF4-FFF2-40B4-BE49-F238E27FC236}">
                <a16:creationId xmlns:a16="http://schemas.microsoft.com/office/drawing/2014/main" id="{EA8ACB30-A7E2-79F8-3557-471E58616EA7}"/>
              </a:ext>
            </a:extLst>
          </p:cNvPr>
          <p:cNvPicPr>
            <a:picLocks noChangeAspect="1"/>
          </p:cNvPicPr>
          <p:nvPr/>
        </p:nvPicPr>
        <p:blipFill rotWithShape="1">
          <a:blip r:embed="rId3"/>
          <a:srcRect r="14244"/>
          <a:stretch/>
        </p:blipFill>
        <p:spPr>
          <a:xfrm>
            <a:off x="7404752" y="1641416"/>
            <a:ext cx="4906890" cy="5243153"/>
          </a:xfrm>
          <a:prstGeom prst="rect">
            <a:avLst/>
          </a:prstGeom>
        </p:spPr>
      </p:pic>
    </p:spTree>
    <p:extLst>
      <p:ext uri="{BB962C8B-B14F-4D97-AF65-F5344CB8AC3E}">
        <p14:creationId xmlns:p14="http://schemas.microsoft.com/office/powerpoint/2010/main" val="348310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87DD812-D7E4-E925-BCA1-86D9E64D212D}"/>
              </a:ext>
            </a:extLst>
          </p:cNvPr>
          <p:cNvSpPr>
            <a:spLocks noGrp="1"/>
          </p:cNvSpPr>
          <p:nvPr>
            <p:ph type="title"/>
          </p:nvPr>
        </p:nvSpPr>
        <p:spPr>
          <a:xfrm>
            <a:off x="4942941" y="197511"/>
            <a:ext cx="2306118" cy="563066"/>
          </a:xfrm>
        </p:spPr>
        <p:txBody>
          <a:bodyPr/>
          <a:lstStyle/>
          <a:p>
            <a:r>
              <a:rPr lang="fr-FR" dirty="0"/>
              <a:t>ARDUINO</a:t>
            </a:r>
          </a:p>
        </p:txBody>
      </p:sp>
      <p:pic>
        <p:nvPicPr>
          <p:cNvPr id="6" name="Image 5">
            <a:extLst>
              <a:ext uri="{FF2B5EF4-FFF2-40B4-BE49-F238E27FC236}">
                <a16:creationId xmlns:a16="http://schemas.microsoft.com/office/drawing/2014/main" id="{8E4DC332-B5C0-2A0F-CD0F-6352EA017565}"/>
              </a:ext>
            </a:extLst>
          </p:cNvPr>
          <p:cNvPicPr>
            <a:picLocks noChangeAspect="1"/>
          </p:cNvPicPr>
          <p:nvPr/>
        </p:nvPicPr>
        <p:blipFill rotWithShape="1">
          <a:blip r:embed="rId2"/>
          <a:srcRect t="13260"/>
          <a:stretch/>
        </p:blipFill>
        <p:spPr>
          <a:xfrm>
            <a:off x="1062641" y="1824040"/>
            <a:ext cx="4569670" cy="2972805"/>
          </a:xfrm>
          <a:prstGeom prst="rect">
            <a:avLst/>
          </a:prstGeom>
        </p:spPr>
      </p:pic>
    </p:spTree>
    <p:extLst>
      <p:ext uri="{BB962C8B-B14F-4D97-AF65-F5344CB8AC3E}">
        <p14:creationId xmlns:p14="http://schemas.microsoft.com/office/powerpoint/2010/main" val="1454204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87DD812-D7E4-E925-BCA1-86D9E64D212D}"/>
              </a:ext>
            </a:extLst>
          </p:cNvPr>
          <p:cNvSpPr>
            <a:spLocks noGrp="1"/>
          </p:cNvSpPr>
          <p:nvPr>
            <p:ph type="title"/>
          </p:nvPr>
        </p:nvSpPr>
        <p:spPr>
          <a:xfrm>
            <a:off x="4942941" y="197511"/>
            <a:ext cx="2306118" cy="563066"/>
          </a:xfrm>
        </p:spPr>
        <p:txBody>
          <a:bodyPr/>
          <a:lstStyle/>
          <a:p>
            <a:r>
              <a:rPr lang="fr-FR" dirty="0"/>
              <a:t>ARDUINO</a:t>
            </a:r>
          </a:p>
        </p:txBody>
      </p:sp>
      <p:pic>
        <p:nvPicPr>
          <p:cNvPr id="5" name="Imagen 13">
            <a:extLst>
              <a:ext uri="{FF2B5EF4-FFF2-40B4-BE49-F238E27FC236}">
                <a16:creationId xmlns:a16="http://schemas.microsoft.com/office/drawing/2014/main" id="{9B96291F-7BD1-0005-3181-157690A76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2311" y="1201933"/>
            <a:ext cx="5742141" cy="1804938"/>
          </a:xfrm>
          <a:prstGeom prst="rect">
            <a:avLst/>
          </a:prstGeom>
          <a:ln>
            <a:noFill/>
          </a:ln>
          <a:effectLst>
            <a:outerShdw blurRad="190500" algn="tl" rotWithShape="0">
              <a:srgbClr val="000000">
                <a:alpha val="70000"/>
              </a:srgbClr>
            </a:outerShdw>
          </a:effectLst>
        </p:spPr>
      </p:pic>
      <p:pic>
        <p:nvPicPr>
          <p:cNvPr id="6" name="Image 5">
            <a:extLst>
              <a:ext uri="{FF2B5EF4-FFF2-40B4-BE49-F238E27FC236}">
                <a16:creationId xmlns:a16="http://schemas.microsoft.com/office/drawing/2014/main" id="{8E4DC332-B5C0-2A0F-CD0F-6352EA017565}"/>
              </a:ext>
            </a:extLst>
          </p:cNvPr>
          <p:cNvPicPr>
            <a:picLocks noChangeAspect="1"/>
          </p:cNvPicPr>
          <p:nvPr/>
        </p:nvPicPr>
        <p:blipFill rotWithShape="1">
          <a:blip r:embed="rId3"/>
          <a:srcRect t="13260"/>
          <a:stretch/>
        </p:blipFill>
        <p:spPr>
          <a:xfrm>
            <a:off x="999858" y="1824040"/>
            <a:ext cx="4632453" cy="3013649"/>
          </a:xfrm>
          <a:prstGeom prst="rect">
            <a:avLst/>
          </a:prstGeom>
        </p:spPr>
      </p:pic>
    </p:spTree>
    <p:extLst>
      <p:ext uri="{BB962C8B-B14F-4D97-AF65-F5344CB8AC3E}">
        <p14:creationId xmlns:p14="http://schemas.microsoft.com/office/powerpoint/2010/main" val="1180359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87DD812-D7E4-E925-BCA1-86D9E64D212D}"/>
              </a:ext>
            </a:extLst>
          </p:cNvPr>
          <p:cNvSpPr>
            <a:spLocks noGrp="1"/>
          </p:cNvSpPr>
          <p:nvPr>
            <p:ph type="title"/>
          </p:nvPr>
        </p:nvSpPr>
        <p:spPr>
          <a:xfrm>
            <a:off x="4942941" y="197511"/>
            <a:ext cx="2306118" cy="563066"/>
          </a:xfrm>
        </p:spPr>
        <p:txBody>
          <a:bodyPr/>
          <a:lstStyle/>
          <a:p>
            <a:r>
              <a:rPr lang="fr-FR" dirty="0"/>
              <a:t>ARDUINO</a:t>
            </a:r>
          </a:p>
        </p:txBody>
      </p:sp>
      <p:pic>
        <p:nvPicPr>
          <p:cNvPr id="5" name="Imagen 13">
            <a:extLst>
              <a:ext uri="{FF2B5EF4-FFF2-40B4-BE49-F238E27FC236}">
                <a16:creationId xmlns:a16="http://schemas.microsoft.com/office/drawing/2014/main" id="{9B96291F-7BD1-0005-3181-157690A76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2311" y="1201933"/>
            <a:ext cx="5742141" cy="1804938"/>
          </a:xfrm>
          <a:prstGeom prst="rect">
            <a:avLst/>
          </a:prstGeom>
          <a:ln>
            <a:noFill/>
          </a:ln>
          <a:effectLst>
            <a:outerShdw blurRad="190500" algn="tl" rotWithShape="0">
              <a:srgbClr val="000000">
                <a:alpha val="70000"/>
              </a:srgbClr>
            </a:outerShdw>
          </a:effectLst>
        </p:spPr>
      </p:pic>
      <p:pic>
        <p:nvPicPr>
          <p:cNvPr id="6" name="Image 5">
            <a:extLst>
              <a:ext uri="{FF2B5EF4-FFF2-40B4-BE49-F238E27FC236}">
                <a16:creationId xmlns:a16="http://schemas.microsoft.com/office/drawing/2014/main" id="{8E4DC332-B5C0-2A0F-CD0F-6352EA017565}"/>
              </a:ext>
            </a:extLst>
          </p:cNvPr>
          <p:cNvPicPr>
            <a:picLocks noChangeAspect="1"/>
          </p:cNvPicPr>
          <p:nvPr/>
        </p:nvPicPr>
        <p:blipFill rotWithShape="1">
          <a:blip r:embed="rId3"/>
          <a:srcRect t="13260"/>
          <a:stretch/>
        </p:blipFill>
        <p:spPr>
          <a:xfrm>
            <a:off x="1062641" y="1824040"/>
            <a:ext cx="4569670" cy="2972805"/>
          </a:xfrm>
          <a:prstGeom prst="rect">
            <a:avLst/>
          </a:prstGeom>
        </p:spPr>
      </p:pic>
      <p:pic>
        <p:nvPicPr>
          <p:cNvPr id="7" name="Imagen 53">
            <a:extLst>
              <a:ext uri="{FF2B5EF4-FFF2-40B4-BE49-F238E27FC236}">
                <a16:creationId xmlns:a16="http://schemas.microsoft.com/office/drawing/2014/main" id="{8FB6199A-A1B2-A2A6-DA79-CC4ADA771500}"/>
              </a:ext>
            </a:extLst>
          </p:cNvPr>
          <p:cNvPicPr>
            <a:picLocks noChangeAspect="1"/>
          </p:cNvPicPr>
          <p:nvPr/>
        </p:nvPicPr>
        <p:blipFill rotWithShape="1">
          <a:blip r:embed="rId4">
            <a:extLst>
              <a:ext uri="{28A0092B-C50C-407E-A947-70E740481C1C}">
                <a14:useLocalDpi xmlns:a14="http://schemas.microsoft.com/office/drawing/2010/main" val="0"/>
              </a:ext>
            </a:extLst>
          </a:blip>
          <a:srcRect l="-1" t="52763" r="48812" b="23432"/>
          <a:stretch/>
        </p:blipFill>
        <p:spPr>
          <a:xfrm>
            <a:off x="5632311" y="4124508"/>
            <a:ext cx="5760805" cy="134467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54326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29C96A0-1A08-B71E-DD44-2349FE250921}"/>
              </a:ext>
            </a:extLst>
          </p:cNvPr>
          <p:cNvPicPr>
            <a:picLocks noChangeAspect="1"/>
          </p:cNvPicPr>
          <p:nvPr/>
        </p:nvPicPr>
        <p:blipFill rotWithShape="1">
          <a:blip r:embed="rId2"/>
          <a:srcRect t="13260"/>
          <a:stretch/>
        </p:blipFill>
        <p:spPr>
          <a:xfrm>
            <a:off x="4691698" y="0"/>
            <a:ext cx="2767794" cy="1800592"/>
          </a:xfrm>
          <a:prstGeom prst="rect">
            <a:avLst/>
          </a:prstGeom>
        </p:spPr>
      </p:pic>
      <p:pic>
        <p:nvPicPr>
          <p:cNvPr id="5" name="Imagen 54">
            <a:extLst>
              <a:ext uri="{FF2B5EF4-FFF2-40B4-BE49-F238E27FC236}">
                <a16:creationId xmlns:a16="http://schemas.microsoft.com/office/drawing/2014/main" id="{E4AE313B-9610-7FB6-5108-33285D188EE1}"/>
              </a:ext>
            </a:extLst>
          </p:cNvPr>
          <p:cNvPicPr>
            <a:picLocks noChangeAspect="1"/>
          </p:cNvPicPr>
          <p:nvPr/>
        </p:nvPicPr>
        <p:blipFill rotWithShape="1">
          <a:blip r:embed="rId3">
            <a:extLst>
              <a:ext uri="{28A0092B-C50C-407E-A947-70E740481C1C}">
                <a14:useLocalDpi xmlns:a14="http://schemas.microsoft.com/office/drawing/2010/main" val="0"/>
              </a:ext>
            </a:extLst>
          </a:blip>
          <a:srcRect l="1556" r="3867"/>
          <a:stretch/>
        </p:blipFill>
        <p:spPr>
          <a:xfrm>
            <a:off x="1" y="1800592"/>
            <a:ext cx="5067656" cy="2811402"/>
          </a:xfrm>
          <a:prstGeom prst="rect">
            <a:avLst/>
          </a:prstGeom>
          <a:ln>
            <a:noFill/>
          </a:ln>
          <a:effectLst>
            <a:outerShdw blurRad="292100" dist="139700" dir="2700000" algn="tl" rotWithShape="0">
              <a:srgbClr val="333333">
                <a:alpha val="65000"/>
              </a:srgbClr>
            </a:outerShdw>
          </a:effectLst>
        </p:spPr>
      </p:pic>
      <p:pic>
        <p:nvPicPr>
          <p:cNvPr id="6" name="Imagen 195">
            <a:extLst>
              <a:ext uri="{FF2B5EF4-FFF2-40B4-BE49-F238E27FC236}">
                <a16:creationId xmlns:a16="http://schemas.microsoft.com/office/drawing/2014/main" id="{7E6F0ADC-B858-FF5B-5970-FBF6BCE477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7657" y="3534738"/>
            <a:ext cx="6309207" cy="3323261"/>
          </a:xfrm>
          <a:prstGeom prst="rect">
            <a:avLst/>
          </a:prstGeom>
          <a:ln>
            <a:noFill/>
          </a:ln>
          <a:effectLst>
            <a:outerShdw blurRad="190500" algn="tl" rotWithShape="0">
              <a:srgbClr val="000000">
                <a:alpha val="70000"/>
              </a:srgbClr>
            </a:outerShdw>
          </a:effectLst>
        </p:spPr>
      </p:pic>
      <p:sp>
        <p:nvSpPr>
          <p:cNvPr id="7" name="ZoneTexte 6">
            <a:extLst>
              <a:ext uri="{FF2B5EF4-FFF2-40B4-BE49-F238E27FC236}">
                <a16:creationId xmlns:a16="http://schemas.microsoft.com/office/drawing/2014/main" id="{CF36E7C4-E229-1890-C58C-C7546A664355}"/>
              </a:ext>
            </a:extLst>
          </p:cNvPr>
          <p:cNvSpPr txBox="1"/>
          <p:nvPr/>
        </p:nvSpPr>
        <p:spPr>
          <a:xfrm>
            <a:off x="5546221" y="2435551"/>
            <a:ext cx="3727302" cy="369332"/>
          </a:xfrm>
          <a:prstGeom prst="rect">
            <a:avLst/>
          </a:prstGeom>
          <a:noFill/>
        </p:spPr>
        <p:txBody>
          <a:bodyPr wrap="none" rtlCol="0">
            <a:spAutoFit/>
          </a:bodyPr>
          <a:lstStyle/>
          <a:p>
            <a:r>
              <a:rPr lang="fr-FR" dirty="0"/>
              <a:t>Pour une valeur maximale de 360°</a:t>
            </a:r>
          </a:p>
        </p:txBody>
      </p:sp>
      <p:sp>
        <p:nvSpPr>
          <p:cNvPr id="8" name="ZoneTexte 7">
            <a:extLst>
              <a:ext uri="{FF2B5EF4-FFF2-40B4-BE49-F238E27FC236}">
                <a16:creationId xmlns:a16="http://schemas.microsoft.com/office/drawing/2014/main" id="{228D6C2C-8C1F-632E-3EC7-313980379A54}"/>
              </a:ext>
            </a:extLst>
          </p:cNvPr>
          <p:cNvSpPr txBox="1"/>
          <p:nvPr/>
        </p:nvSpPr>
        <p:spPr>
          <a:xfrm>
            <a:off x="1378827" y="5365664"/>
            <a:ext cx="3688830" cy="369332"/>
          </a:xfrm>
          <a:prstGeom prst="rect">
            <a:avLst/>
          </a:prstGeom>
          <a:noFill/>
        </p:spPr>
        <p:txBody>
          <a:bodyPr wrap="none" rtlCol="0">
            <a:spAutoFit/>
          </a:bodyPr>
          <a:lstStyle/>
          <a:p>
            <a:r>
              <a:rPr lang="fr-FR" dirty="0"/>
              <a:t>Pour une valeur moyenne de 180°</a:t>
            </a:r>
          </a:p>
        </p:txBody>
      </p:sp>
    </p:spTree>
    <p:extLst>
      <p:ext uri="{BB962C8B-B14F-4D97-AF65-F5344CB8AC3E}">
        <p14:creationId xmlns:p14="http://schemas.microsoft.com/office/powerpoint/2010/main" val="194502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84DF1C55-9D08-7C60-75E2-BBE39112D26F}"/>
              </a:ext>
            </a:extLst>
          </p:cNvPr>
          <p:cNvSpPr>
            <a:spLocks noGrp="1"/>
          </p:cNvSpPr>
          <p:nvPr>
            <p:ph type="title"/>
          </p:nvPr>
        </p:nvSpPr>
        <p:spPr>
          <a:xfrm>
            <a:off x="4251844" y="208549"/>
            <a:ext cx="3688311" cy="563066"/>
          </a:xfrm>
        </p:spPr>
        <p:txBody>
          <a:bodyPr>
            <a:normAutofit fontScale="90000"/>
          </a:bodyPr>
          <a:lstStyle/>
          <a:p>
            <a:r>
              <a:rPr lang="fr-FR" dirty="0"/>
              <a:t>AVALON COMPAS</a:t>
            </a:r>
          </a:p>
        </p:txBody>
      </p:sp>
      <p:pic>
        <p:nvPicPr>
          <p:cNvPr id="6" name="Image 5">
            <a:extLst>
              <a:ext uri="{FF2B5EF4-FFF2-40B4-BE49-F238E27FC236}">
                <a16:creationId xmlns:a16="http://schemas.microsoft.com/office/drawing/2014/main" id="{DF32D60C-9F8F-3C84-E1A2-930A38AAF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4625"/>
            <a:ext cx="5512420" cy="4415511"/>
          </a:xfrm>
          <a:prstGeom prst="rect">
            <a:avLst/>
          </a:prstGeom>
        </p:spPr>
      </p:pic>
      <p:sp>
        <p:nvSpPr>
          <p:cNvPr id="9" name="ZoneTexte 8">
            <a:extLst>
              <a:ext uri="{FF2B5EF4-FFF2-40B4-BE49-F238E27FC236}">
                <a16:creationId xmlns:a16="http://schemas.microsoft.com/office/drawing/2014/main" id="{117958E1-841E-08D1-9C97-F060745E0EC1}"/>
              </a:ext>
            </a:extLst>
          </p:cNvPr>
          <p:cNvSpPr txBox="1"/>
          <p:nvPr/>
        </p:nvSpPr>
        <p:spPr>
          <a:xfrm>
            <a:off x="5870960" y="1888621"/>
            <a:ext cx="4435268" cy="369332"/>
          </a:xfrm>
          <a:prstGeom prst="rect">
            <a:avLst/>
          </a:prstGeom>
          <a:noFill/>
        </p:spPr>
        <p:txBody>
          <a:bodyPr wrap="square" rtlCol="0">
            <a:spAutoFit/>
          </a:bodyPr>
          <a:lstStyle/>
          <a:p>
            <a:r>
              <a:rPr lang="fr-FR" dirty="0"/>
              <a:t>Interface de l’avalon compas dans SOPC </a:t>
            </a:r>
          </a:p>
        </p:txBody>
      </p:sp>
    </p:spTree>
    <p:extLst>
      <p:ext uri="{BB962C8B-B14F-4D97-AF65-F5344CB8AC3E}">
        <p14:creationId xmlns:p14="http://schemas.microsoft.com/office/powerpoint/2010/main" val="1971724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84DF1C55-9D08-7C60-75E2-BBE39112D26F}"/>
              </a:ext>
            </a:extLst>
          </p:cNvPr>
          <p:cNvSpPr>
            <a:spLocks noGrp="1"/>
          </p:cNvSpPr>
          <p:nvPr>
            <p:ph type="title"/>
          </p:nvPr>
        </p:nvSpPr>
        <p:spPr>
          <a:xfrm>
            <a:off x="4251844" y="208549"/>
            <a:ext cx="3688311" cy="563066"/>
          </a:xfrm>
        </p:spPr>
        <p:txBody>
          <a:bodyPr>
            <a:normAutofit fontScale="90000"/>
          </a:bodyPr>
          <a:lstStyle/>
          <a:p>
            <a:r>
              <a:rPr lang="fr-FR" dirty="0"/>
              <a:t>AVALON COMPAS</a:t>
            </a:r>
          </a:p>
        </p:txBody>
      </p:sp>
      <p:pic>
        <p:nvPicPr>
          <p:cNvPr id="7" name="Image 6">
            <a:extLst>
              <a:ext uri="{FF2B5EF4-FFF2-40B4-BE49-F238E27FC236}">
                <a16:creationId xmlns:a16="http://schemas.microsoft.com/office/drawing/2014/main" id="{81147304-27FC-D830-7830-DE0FC0F17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2420" y="771615"/>
            <a:ext cx="5610649" cy="1625607"/>
          </a:xfrm>
          <a:prstGeom prst="rect">
            <a:avLst/>
          </a:prstGeom>
        </p:spPr>
      </p:pic>
      <p:sp>
        <p:nvSpPr>
          <p:cNvPr id="2" name="ZoneTexte 1">
            <a:extLst>
              <a:ext uri="{FF2B5EF4-FFF2-40B4-BE49-F238E27FC236}">
                <a16:creationId xmlns:a16="http://schemas.microsoft.com/office/drawing/2014/main" id="{13FE7087-28D6-BACC-82B8-BB515E70F692}"/>
              </a:ext>
            </a:extLst>
          </p:cNvPr>
          <p:cNvSpPr txBox="1"/>
          <p:nvPr/>
        </p:nvSpPr>
        <p:spPr>
          <a:xfrm>
            <a:off x="6170063" y="2590956"/>
            <a:ext cx="4435268" cy="369332"/>
          </a:xfrm>
          <a:prstGeom prst="rect">
            <a:avLst/>
          </a:prstGeom>
          <a:noFill/>
        </p:spPr>
        <p:txBody>
          <a:bodyPr wrap="square" rtlCol="0">
            <a:spAutoFit/>
          </a:bodyPr>
          <a:lstStyle/>
          <a:p>
            <a:r>
              <a:rPr lang="fr-FR" dirty="0"/>
              <a:t>Le bloc de l’avalon compas dans Quartus </a:t>
            </a:r>
          </a:p>
        </p:txBody>
      </p:sp>
      <p:pic>
        <p:nvPicPr>
          <p:cNvPr id="3" name="Image 2">
            <a:extLst>
              <a:ext uri="{FF2B5EF4-FFF2-40B4-BE49-F238E27FC236}">
                <a16:creationId xmlns:a16="http://schemas.microsoft.com/office/drawing/2014/main" id="{BC2EBEB2-6C15-0D2B-A0A5-FCF02C71C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4625"/>
            <a:ext cx="5512420" cy="4415511"/>
          </a:xfrm>
          <a:prstGeom prst="rect">
            <a:avLst/>
          </a:prstGeom>
        </p:spPr>
      </p:pic>
    </p:spTree>
    <p:extLst>
      <p:ext uri="{BB962C8B-B14F-4D97-AF65-F5344CB8AC3E}">
        <p14:creationId xmlns:p14="http://schemas.microsoft.com/office/powerpoint/2010/main" val="1127023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84DF1C55-9D08-7C60-75E2-BBE39112D26F}"/>
              </a:ext>
            </a:extLst>
          </p:cNvPr>
          <p:cNvSpPr>
            <a:spLocks noGrp="1"/>
          </p:cNvSpPr>
          <p:nvPr>
            <p:ph type="title"/>
          </p:nvPr>
        </p:nvSpPr>
        <p:spPr>
          <a:xfrm>
            <a:off x="4251844" y="208549"/>
            <a:ext cx="3688311" cy="563066"/>
          </a:xfrm>
        </p:spPr>
        <p:txBody>
          <a:bodyPr>
            <a:normAutofit fontScale="90000"/>
          </a:bodyPr>
          <a:lstStyle/>
          <a:p>
            <a:r>
              <a:rPr lang="fr-FR" dirty="0"/>
              <a:t>AVALON COMPAS</a:t>
            </a:r>
          </a:p>
        </p:txBody>
      </p:sp>
      <p:pic>
        <p:nvPicPr>
          <p:cNvPr id="6" name="Image 5">
            <a:extLst>
              <a:ext uri="{FF2B5EF4-FFF2-40B4-BE49-F238E27FC236}">
                <a16:creationId xmlns:a16="http://schemas.microsoft.com/office/drawing/2014/main" id="{DF32D60C-9F8F-3C84-E1A2-930A38AAF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2728"/>
            <a:ext cx="5512420" cy="4415511"/>
          </a:xfrm>
          <a:prstGeom prst="rect">
            <a:avLst/>
          </a:prstGeom>
        </p:spPr>
      </p:pic>
      <p:pic>
        <p:nvPicPr>
          <p:cNvPr id="7" name="Image 6">
            <a:extLst>
              <a:ext uri="{FF2B5EF4-FFF2-40B4-BE49-F238E27FC236}">
                <a16:creationId xmlns:a16="http://schemas.microsoft.com/office/drawing/2014/main" id="{81147304-27FC-D830-7830-DE0FC0F17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2420" y="771615"/>
            <a:ext cx="5610649" cy="1625607"/>
          </a:xfrm>
          <a:prstGeom prst="rect">
            <a:avLst/>
          </a:prstGeom>
        </p:spPr>
      </p:pic>
      <p:pic>
        <p:nvPicPr>
          <p:cNvPr id="2" name="Image 1">
            <a:extLst>
              <a:ext uri="{FF2B5EF4-FFF2-40B4-BE49-F238E27FC236}">
                <a16:creationId xmlns:a16="http://schemas.microsoft.com/office/drawing/2014/main" id="{FA5E751C-960E-F186-F098-D66C210ED1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2420" y="4424787"/>
            <a:ext cx="5592227" cy="2044470"/>
          </a:xfrm>
          <a:prstGeom prst="rect">
            <a:avLst/>
          </a:prstGeom>
        </p:spPr>
      </p:pic>
      <p:sp>
        <p:nvSpPr>
          <p:cNvPr id="3" name="ZoneTexte 2">
            <a:extLst>
              <a:ext uri="{FF2B5EF4-FFF2-40B4-BE49-F238E27FC236}">
                <a16:creationId xmlns:a16="http://schemas.microsoft.com/office/drawing/2014/main" id="{7C1FF5D2-8B80-D044-5E4C-88A9BF3F1208}"/>
              </a:ext>
            </a:extLst>
          </p:cNvPr>
          <p:cNvSpPr txBox="1"/>
          <p:nvPr/>
        </p:nvSpPr>
        <p:spPr>
          <a:xfrm>
            <a:off x="6298250" y="3645579"/>
            <a:ext cx="4435268" cy="646331"/>
          </a:xfrm>
          <a:prstGeom prst="rect">
            <a:avLst/>
          </a:prstGeom>
          <a:noFill/>
        </p:spPr>
        <p:txBody>
          <a:bodyPr wrap="square" rtlCol="0">
            <a:spAutoFit/>
          </a:bodyPr>
          <a:lstStyle/>
          <a:p>
            <a:r>
              <a:rPr lang="fr-FR" dirty="0"/>
              <a:t>La valeur de sortie de l’avalon compas dans la console d’Eclipse </a:t>
            </a:r>
          </a:p>
        </p:txBody>
      </p:sp>
    </p:spTree>
    <p:extLst>
      <p:ext uri="{BB962C8B-B14F-4D97-AF65-F5344CB8AC3E}">
        <p14:creationId xmlns:p14="http://schemas.microsoft.com/office/powerpoint/2010/main" val="907532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585AD0D3-6A3C-4BF9-AF7B-CA29E6B2DED2}"/>
              </a:ext>
            </a:extLst>
          </p:cNvPr>
          <p:cNvSpPr txBox="1">
            <a:spLocks/>
          </p:cNvSpPr>
          <p:nvPr/>
        </p:nvSpPr>
        <p:spPr>
          <a:xfrm>
            <a:off x="4157054" y="134957"/>
            <a:ext cx="3877892" cy="550844"/>
          </a:xfrm>
          <a:prstGeom prst="rect">
            <a:avLst/>
          </a:prstGeom>
        </p:spPr>
        <p:txBody>
          <a:bodyPr vert="horz" lIns="91440" tIns="45720" rIns="91440" bIns="45720" rtlCol="0" anchor="t">
            <a:normAutofit fontScale="9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ctr"/>
            <a:r>
              <a:rPr lang="es-ES" b="1" dirty="0"/>
              <a:t>GESTION DE SOPC</a:t>
            </a:r>
          </a:p>
        </p:txBody>
      </p:sp>
      <p:sp>
        <p:nvSpPr>
          <p:cNvPr id="5" name="CuadroTexto 4">
            <a:extLst>
              <a:ext uri="{FF2B5EF4-FFF2-40B4-BE49-F238E27FC236}">
                <a16:creationId xmlns:a16="http://schemas.microsoft.com/office/drawing/2014/main" id="{6E315DB0-FB58-4DEA-B041-55D3D36CE296}"/>
              </a:ext>
            </a:extLst>
          </p:cNvPr>
          <p:cNvSpPr txBox="1"/>
          <p:nvPr/>
        </p:nvSpPr>
        <p:spPr>
          <a:xfrm>
            <a:off x="1104900" y="2551837"/>
            <a:ext cx="4622800" cy="1754326"/>
          </a:xfrm>
          <a:prstGeom prst="rect">
            <a:avLst/>
          </a:prstGeom>
          <a:noFill/>
        </p:spPr>
        <p:txBody>
          <a:bodyPr wrap="square" rtlCol="0">
            <a:spAutoFit/>
          </a:bodyPr>
          <a:lstStyle/>
          <a:p>
            <a:pPr algn="just"/>
            <a:r>
              <a:rPr lang="es-ES" dirty="0" err="1"/>
              <a:t>Pour</a:t>
            </a:r>
            <a:r>
              <a:rPr lang="es-ES" dirty="0"/>
              <a:t> </a:t>
            </a:r>
            <a:r>
              <a:rPr lang="fr-FR" dirty="0"/>
              <a:t>implémenter</a:t>
            </a:r>
            <a:r>
              <a:rPr lang="es-ES" dirty="0"/>
              <a:t> les </a:t>
            </a:r>
            <a:r>
              <a:rPr lang="es-ES" dirty="0" err="1"/>
              <a:t>deux</a:t>
            </a:r>
            <a:r>
              <a:rPr lang="es-ES" dirty="0"/>
              <a:t> </a:t>
            </a:r>
            <a:r>
              <a:rPr lang="fr-FR" dirty="0"/>
              <a:t>fonctions</a:t>
            </a:r>
            <a:r>
              <a:rPr lang="es-ES" dirty="0"/>
              <a:t> </a:t>
            </a:r>
            <a:r>
              <a:rPr lang="es-ES" dirty="0" err="1"/>
              <a:t>qu’on</a:t>
            </a:r>
            <a:r>
              <a:rPr lang="es-ES" dirty="0"/>
              <a:t> a </a:t>
            </a:r>
            <a:r>
              <a:rPr lang="es-ES" dirty="0" err="1"/>
              <a:t>réalisé</a:t>
            </a:r>
            <a:r>
              <a:rPr lang="es-ES" dirty="0"/>
              <a:t>, </a:t>
            </a:r>
            <a:r>
              <a:rPr lang="es-ES" dirty="0" err="1"/>
              <a:t>celui</a:t>
            </a:r>
            <a:r>
              <a:rPr lang="es-ES" dirty="0"/>
              <a:t> de compas et de </a:t>
            </a:r>
            <a:r>
              <a:rPr lang="es-ES" dirty="0" err="1"/>
              <a:t>l’anémomètre</a:t>
            </a:r>
            <a:r>
              <a:rPr lang="es-ES" dirty="0"/>
              <a:t>, </a:t>
            </a:r>
            <a:r>
              <a:rPr lang="es-ES" dirty="0" err="1"/>
              <a:t>il</a:t>
            </a:r>
            <a:r>
              <a:rPr lang="es-ES" dirty="0"/>
              <a:t> </a:t>
            </a:r>
            <a:r>
              <a:rPr lang="es-ES" dirty="0" err="1"/>
              <a:t>nous</a:t>
            </a:r>
            <a:r>
              <a:rPr lang="es-ES" dirty="0"/>
              <a:t> </a:t>
            </a:r>
            <a:r>
              <a:rPr lang="es-ES" dirty="0" err="1"/>
              <a:t>faut</a:t>
            </a:r>
            <a:r>
              <a:rPr lang="es-ES" dirty="0"/>
              <a:t> les </a:t>
            </a:r>
            <a:r>
              <a:rPr lang="es-ES" dirty="0" err="1"/>
              <a:t>introduire</a:t>
            </a:r>
            <a:r>
              <a:rPr lang="es-ES" dirty="0"/>
              <a:t> sur un </a:t>
            </a:r>
            <a:r>
              <a:rPr lang="es-ES" dirty="0" err="1"/>
              <a:t>réseau</a:t>
            </a:r>
            <a:r>
              <a:rPr lang="es-ES" dirty="0"/>
              <a:t> de BUS Avalon </a:t>
            </a:r>
            <a:r>
              <a:rPr lang="es-ES" dirty="0" err="1"/>
              <a:t>avec</a:t>
            </a:r>
            <a:r>
              <a:rPr lang="es-ES" dirty="0"/>
              <a:t> la </a:t>
            </a:r>
            <a:r>
              <a:rPr lang="es-ES" dirty="0" err="1"/>
              <a:t>fonction</a:t>
            </a:r>
            <a:r>
              <a:rPr lang="es-ES" dirty="0"/>
              <a:t> SOPC de PWM qui </a:t>
            </a:r>
            <a:r>
              <a:rPr lang="es-ES" dirty="0" err="1"/>
              <a:t>est</a:t>
            </a:r>
            <a:r>
              <a:rPr lang="es-ES" dirty="0"/>
              <a:t> </a:t>
            </a:r>
            <a:r>
              <a:rPr lang="es-ES" dirty="0" err="1"/>
              <a:t>déjà</a:t>
            </a:r>
            <a:r>
              <a:rPr lang="es-ES" dirty="0"/>
              <a:t> testé </a:t>
            </a:r>
            <a:r>
              <a:rPr lang="es-ES" dirty="0" err="1"/>
              <a:t>pour</a:t>
            </a:r>
            <a:r>
              <a:rPr lang="es-ES" dirty="0"/>
              <a:t> </a:t>
            </a:r>
            <a:r>
              <a:rPr lang="es-ES" dirty="0" err="1"/>
              <a:t>travailler</a:t>
            </a:r>
            <a:r>
              <a:rPr lang="es-ES" dirty="0"/>
              <a:t> </a:t>
            </a:r>
            <a:r>
              <a:rPr lang="es-ES" dirty="0" err="1"/>
              <a:t>avec</a:t>
            </a:r>
            <a:r>
              <a:rPr lang="es-ES" dirty="0"/>
              <a:t> sur </a:t>
            </a:r>
            <a:r>
              <a:rPr lang="es-ES" dirty="0" err="1"/>
              <a:t>l’entrée</a:t>
            </a:r>
            <a:r>
              <a:rPr lang="es-ES" dirty="0"/>
              <a:t> de compas :</a:t>
            </a:r>
          </a:p>
        </p:txBody>
      </p:sp>
      <p:pic>
        <p:nvPicPr>
          <p:cNvPr id="9" name="Imagen 8">
            <a:extLst>
              <a:ext uri="{FF2B5EF4-FFF2-40B4-BE49-F238E27FC236}">
                <a16:creationId xmlns:a16="http://schemas.microsoft.com/office/drawing/2014/main" id="{B2614D97-970F-4F47-8B6B-45B00E4CA8D1}"/>
              </a:ext>
            </a:extLst>
          </p:cNvPr>
          <p:cNvPicPr>
            <a:picLocks noChangeAspect="1"/>
          </p:cNvPicPr>
          <p:nvPr/>
        </p:nvPicPr>
        <p:blipFill>
          <a:blip r:embed="rId2"/>
          <a:stretch>
            <a:fillRect/>
          </a:stretch>
        </p:blipFill>
        <p:spPr>
          <a:xfrm>
            <a:off x="5863462" y="685801"/>
            <a:ext cx="5337938" cy="5877729"/>
          </a:xfrm>
          <a:prstGeom prst="rect">
            <a:avLst/>
          </a:prstGeom>
        </p:spPr>
      </p:pic>
    </p:spTree>
    <p:extLst>
      <p:ext uri="{BB962C8B-B14F-4D97-AF65-F5344CB8AC3E}">
        <p14:creationId xmlns:p14="http://schemas.microsoft.com/office/powerpoint/2010/main" val="866911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585AD0D3-6A3C-4BF9-AF7B-CA29E6B2DED2}"/>
              </a:ext>
            </a:extLst>
          </p:cNvPr>
          <p:cNvSpPr txBox="1">
            <a:spLocks/>
          </p:cNvSpPr>
          <p:nvPr/>
        </p:nvSpPr>
        <p:spPr>
          <a:xfrm>
            <a:off x="4157054" y="134957"/>
            <a:ext cx="3877892" cy="550844"/>
          </a:xfrm>
          <a:prstGeom prst="rect">
            <a:avLst/>
          </a:prstGeom>
        </p:spPr>
        <p:txBody>
          <a:bodyPr vert="horz" lIns="91440" tIns="45720" rIns="91440" bIns="45720" rtlCol="0" anchor="t">
            <a:normAutofit fontScale="82500" lnSpcReduction="1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ctr"/>
            <a:r>
              <a:rPr lang="es-ES" b="1" dirty="0"/>
              <a:t>GESTION DE VERIN</a:t>
            </a:r>
          </a:p>
        </p:txBody>
      </p:sp>
      <p:sp>
        <p:nvSpPr>
          <p:cNvPr id="5" name="CuadroTexto 4">
            <a:extLst>
              <a:ext uri="{FF2B5EF4-FFF2-40B4-BE49-F238E27FC236}">
                <a16:creationId xmlns:a16="http://schemas.microsoft.com/office/drawing/2014/main" id="{6E315DB0-FB58-4DEA-B041-55D3D36CE296}"/>
              </a:ext>
            </a:extLst>
          </p:cNvPr>
          <p:cNvSpPr txBox="1"/>
          <p:nvPr/>
        </p:nvSpPr>
        <p:spPr>
          <a:xfrm>
            <a:off x="1079500" y="685801"/>
            <a:ext cx="10134600" cy="923330"/>
          </a:xfrm>
          <a:prstGeom prst="rect">
            <a:avLst/>
          </a:prstGeom>
          <a:noFill/>
        </p:spPr>
        <p:txBody>
          <a:bodyPr wrap="square" rtlCol="0">
            <a:spAutoFit/>
          </a:bodyPr>
          <a:lstStyle/>
          <a:p>
            <a:pPr algn="just"/>
            <a:r>
              <a:rPr lang="es-ES" dirty="0" err="1"/>
              <a:t>Après</a:t>
            </a:r>
            <a:r>
              <a:rPr lang="es-ES" dirty="0"/>
              <a:t> </a:t>
            </a:r>
            <a:r>
              <a:rPr lang="es-ES" dirty="0" err="1"/>
              <a:t>tous</a:t>
            </a:r>
            <a:r>
              <a:rPr lang="es-ES" dirty="0"/>
              <a:t> ces </a:t>
            </a:r>
            <a:r>
              <a:rPr lang="es-ES" dirty="0" err="1"/>
              <a:t>étapes</a:t>
            </a:r>
            <a:r>
              <a:rPr lang="es-ES" dirty="0"/>
              <a:t> et </a:t>
            </a:r>
            <a:r>
              <a:rPr lang="es-ES" dirty="0" err="1"/>
              <a:t>qu’on</a:t>
            </a:r>
            <a:r>
              <a:rPr lang="es-ES" dirty="0"/>
              <a:t> </a:t>
            </a:r>
            <a:r>
              <a:rPr lang="es-ES" dirty="0" err="1"/>
              <a:t>est</a:t>
            </a:r>
            <a:r>
              <a:rPr lang="es-ES" dirty="0"/>
              <a:t> </a:t>
            </a:r>
            <a:r>
              <a:rPr lang="es-ES" dirty="0" err="1"/>
              <a:t>sûre</a:t>
            </a:r>
            <a:r>
              <a:rPr lang="es-ES" dirty="0"/>
              <a:t> que les </a:t>
            </a:r>
            <a:r>
              <a:rPr lang="es-ES" dirty="0" err="1"/>
              <a:t>fonctions</a:t>
            </a:r>
            <a:r>
              <a:rPr lang="es-ES" dirty="0"/>
              <a:t> </a:t>
            </a:r>
            <a:r>
              <a:rPr lang="es-ES" dirty="0" err="1"/>
              <a:t>marchent</a:t>
            </a:r>
            <a:r>
              <a:rPr lang="es-ES" dirty="0"/>
              <a:t> </a:t>
            </a:r>
            <a:r>
              <a:rPr lang="es-ES" dirty="0" err="1"/>
              <a:t>comme</a:t>
            </a:r>
            <a:r>
              <a:rPr lang="es-ES" dirty="0"/>
              <a:t> </a:t>
            </a:r>
            <a:r>
              <a:rPr lang="es-ES" dirty="0" err="1"/>
              <a:t>il</a:t>
            </a:r>
            <a:r>
              <a:rPr lang="es-ES" dirty="0"/>
              <a:t> </a:t>
            </a:r>
            <a:r>
              <a:rPr lang="es-ES" dirty="0" err="1"/>
              <a:t>faut</a:t>
            </a:r>
            <a:r>
              <a:rPr lang="es-ES" dirty="0"/>
              <a:t>, </a:t>
            </a:r>
            <a:r>
              <a:rPr lang="es-ES" dirty="0" err="1"/>
              <a:t>on</a:t>
            </a:r>
            <a:r>
              <a:rPr lang="es-ES" dirty="0"/>
              <a:t> </a:t>
            </a:r>
            <a:r>
              <a:rPr lang="es-ES" dirty="0" err="1"/>
              <a:t>passe</a:t>
            </a:r>
            <a:r>
              <a:rPr lang="es-ES" dirty="0"/>
              <a:t> </a:t>
            </a:r>
            <a:r>
              <a:rPr lang="es-ES" dirty="0" err="1"/>
              <a:t>au</a:t>
            </a:r>
            <a:r>
              <a:rPr lang="es-ES" dirty="0"/>
              <a:t> test </a:t>
            </a:r>
            <a:r>
              <a:rPr lang="es-ES" dirty="0" err="1"/>
              <a:t>réel</a:t>
            </a:r>
            <a:r>
              <a:rPr lang="es-ES" dirty="0"/>
              <a:t> de </a:t>
            </a:r>
            <a:r>
              <a:rPr lang="es-ES" dirty="0" err="1"/>
              <a:t>notre</a:t>
            </a:r>
            <a:r>
              <a:rPr lang="es-ES" dirty="0"/>
              <a:t> </a:t>
            </a:r>
            <a:r>
              <a:rPr lang="es-ES" dirty="0" err="1"/>
              <a:t>système</a:t>
            </a:r>
            <a:r>
              <a:rPr lang="es-ES" dirty="0"/>
              <a:t> en </a:t>
            </a:r>
            <a:r>
              <a:rPr lang="es-ES" dirty="0" err="1"/>
              <a:t>utilisant</a:t>
            </a:r>
            <a:r>
              <a:rPr lang="es-ES" dirty="0"/>
              <a:t> le </a:t>
            </a:r>
            <a:r>
              <a:rPr lang="es-ES" dirty="0" err="1"/>
              <a:t>verin</a:t>
            </a:r>
            <a:r>
              <a:rPr lang="es-ES" dirty="0"/>
              <a:t> qui </a:t>
            </a:r>
            <a:r>
              <a:rPr lang="es-ES" dirty="0" err="1"/>
              <a:t>traduit</a:t>
            </a:r>
            <a:r>
              <a:rPr lang="es-ES" dirty="0"/>
              <a:t> le </a:t>
            </a:r>
            <a:r>
              <a:rPr lang="es-ES" dirty="0" err="1"/>
              <a:t>comportement</a:t>
            </a:r>
            <a:r>
              <a:rPr lang="es-ES" dirty="0"/>
              <a:t> de </a:t>
            </a:r>
            <a:r>
              <a:rPr lang="es-ES" dirty="0" err="1"/>
              <a:t>système</a:t>
            </a:r>
            <a:r>
              <a:rPr lang="es-ES" dirty="0"/>
              <a:t> de </a:t>
            </a:r>
            <a:r>
              <a:rPr lang="es-ES" dirty="0" err="1"/>
              <a:t>contrôle</a:t>
            </a:r>
            <a:r>
              <a:rPr lang="es-ES" dirty="0"/>
              <a:t> de </a:t>
            </a:r>
            <a:r>
              <a:rPr lang="es-ES" dirty="0" err="1"/>
              <a:t>voilier</a:t>
            </a:r>
            <a:r>
              <a:rPr lang="es-ES" dirty="0"/>
              <a:t> en </a:t>
            </a:r>
            <a:r>
              <a:rPr lang="es-ES" dirty="0" err="1"/>
              <a:t>fonction</a:t>
            </a:r>
            <a:r>
              <a:rPr lang="es-ES" dirty="0"/>
              <a:t> des </a:t>
            </a:r>
            <a:r>
              <a:rPr lang="es-ES" dirty="0" err="1"/>
              <a:t>données</a:t>
            </a:r>
            <a:r>
              <a:rPr lang="es-ES" dirty="0"/>
              <a:t> de compas et de </a:t>
            </a:r>
            <a:r>
              <a:rPr lang="es-ES" dirty="0" err="1"/>
              <a:t>l’anémomètre</a:t>
            </a:r>
            <a:r>
              <a:rPr lang="es-ES" dirty="0"/>
              <a:t> </a:t>
            </a:r>
            <a:r>
              <a:rPr lang="es-ES" dirty="0" err="1"/>
              <a:t>pour</a:t>
            </a:r>
            <a:r>
              <a:rPr lang="es-ES" dirty="0"/>
              <a:t> </a:t>
            </a:r>
            <a:r>
              <a:rPr lang="es-ES" dirty="0" err="1"/>
              <a:t>finaliser</a:t>
            </a:r>
            <a:r>
              <a:rPr lang="es-ES" dirty="0"/>
              <a:t> le </a:t>
            </a:r>
            <a:r>
              <a:rPr lang="es-ES" dirty="0" err="1"/>
              <a:t>projet</a:t>
            </a:r>
            <a:r>
              <a:rPr lang="es-ES" dirty="0"/>
              <a:t> :</a:t>
            </a:r>
          </a:p>
        </p:txBody>
      </p:sp>
      <p:pic>
        <p:nvPicPr>
          <p:cNvPr id="3" name="Imagen 2">
            <a:extLst>
              <a:ext uri="{FF2B5EF4-FFF2-40B4-BE49-F238E27FC236}">
                <a16:creationId xmlns:a16="http://schemas.microsoft.com/office/drawing/2014/main" id="{2BECB17C-E274-4792-913D-CE07531607CE}"/>
              </a:ext>
            </a:extLst>
          </p:cNvPr>
          <p:cNvPicPr>
            <a:picLocks noChangeAspect="1"/>
          </p:cNvPicPr>
          <p:nvPr/>
        </p:nvPicPr>
        <p:blipFill>
          <a:blip r:embed="rId2"/>
          <a:stretch>
            <a:fillRect/>
          </a:stretch>
        </p:blipFill>
        <p:spPr>
          <a:xfrm>
            <a:off x="1709737" y="1741487"/>
            <a:ext cx="8772525" cy="4848225"/>
          </a:xfrm>
          <a:prstGeom prst="rect">
            <a:avLst/>
          </a:prstGeom>
        </p:spPr>
      </p:pic>
    </p:spTree>
    <p:extLst>
      <p:ext uri="{BB962C8B-B14F-4D97-AF65-F5344CB8AC3E}">
        <p14:creationId xmlns:p14="http://schemas.microsoft.com/office/powerpoint/2010/main" val="2110897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BDAFF3-5BD5-4AB3-956E-601EFCAB8B0F}"/>
              </a:ext>
            </a:extLst>
          </p:cNvPr>
          <p:cNvSpPr>
            <a:spLocks noGrp="1"/>
          </p:cNvSpPr>
          <p:nvPr>
            <p:ph type="title"/>
          </p:nvPr>
        </p:nvSpPr>
        <p:spPr>
          <a:xfrm>
            <a:off x="2358189" y="193712"/>
            <a:ext cx="7475621" cy="614344"/>
          </a:xfrm>
        </p:spPr>
        <p:txBody>
          <a:bodyPr/>
          <a:lstStyle/>
          <a:p>
            <a:pPr algn="ctr"/>
            <a:r>
              <a:rPr lang="es-ES" b="1" dirty="0"/>
              <a:t>PILOTAGE DE LA BARRE</a:t>
            </a:r>
          </a:p>
        </p:txBody>
      </p:sp>
      <p:pic>
        <p:nvPicPr>
          <p:cNvPr id="5" name="Imagen 4">
            <a:extLst>
              <a:ext uri="{FF2B5EF4-FFF2-40B4-BE49-F238E27FC236}">
                <a16:creationId xmlns:a16="http://schemas.microsoft.com/office/drawing/2014/main" id="{B494F8C5-ABC8-4E6E-B188-BA23CA0020B0}"/>
              </a:ext>
            </a:extLst>
          </p:cNvPr>
          <p:cNvPicPr>
            <a:picLocks noChangeAspect="1"/>
          </p:cNvPicPr>
          <p:nvPr/>
        </p:nvPicPr>
        <p:blipFill>
          <a:blip r:embed="rId2"/>
          <a:stretch>
            <a:fillRect/>
          </a:stretch>
        </p:blipFill>
        <p:spPr>
          <a:xfrm>
            <a:off x="5606142" y="1594912"/>
            <a:ext cx="5567353" cy="1728321"/>
          </a:xfrm>
          <a:prstGeom prst="rect">
            <a:avLst/>
          </a:prstGeom>
        </p:spPr>
      </p:pic>
      <p:pic>
        <p:nvPicPr>
          <p:cNvPr id="7" name="Imagen 6">
            <a:extLst>
              <a:ext uri="{FF2B5EF4-FFF2-40B4-BE49-F238E27FC236}">
                <a16:creationId xmlns:a16="http://schemas.microsoft.com/office/drawing/2014/main" id="{981657F6-A6F7-479D-8405-34D258477E98}"/>
              </a:ext>
            </a:extLst>
          </p:cNvPr>
          <p:cNvPicPr>
            <a:picLocks noChangeAspect="1"/>
          </p:cNvPicPr>
          <p:nvPr/>
        </p:nvPicPr>
        <p:blipFill>
          <a:blip r:embed="rId3"/>
          <a:stretch>
            <a:fillRect/>
          </a:stretch>
        </p:blipFill>
        <p:spPr>
          <a:xfrm>
            <a:off x="5606142" y="3323233"/>
            <a:ext cx="5567353" cy="1728321"/>
          </a:xfrm>
          <a:prstGeom prst="rect">
            <a:avLst/>
          </a:prstGeom>
        </p:spPr>
      </p:pic>
      <p:sp>
        <p:nvSpPr>
          <p:cNvPr id="8" name="CuadroTexto 7">
            <a:extLst>
              <a:ext uri="{FF2B5EF4-FFF2-40B4-BE49-F238E27FC236}">
                <a16:creationId xmlns:a16="http://schemas.microsoft.com/office/drawing/2014/main" id="{997592BB-3062-4909-9D58-3EBEE4F7401E}"/>
              </a:ext>
            </a:extLst>
          </p:cNvPr>
          <p:cNvSpPr txBox="1"/>
          <p:nvPr/>
        </p:nvSpPr>
        <p:spPr>
          <a:xfrm>
            <a:off x="1018505" y="2738457"/>
            <a:ext cx="4587637" cy="1600438"/>
          </a:xfrm>
          <a:prstGeom prst="rect">
            <a:avLst/>
          </a:prstGeom>
          <a:noFill/>
        </p:spPr>
        <p:txBody>
          <a:bodyPr wrap="square" rtlCol="0">
            <a:spAutoFit/>
          </a:bodyPr>
          <a:lstStyle/>
          <a:p>
            <a:r>
              <a:rPr lang="es-ES" sz="1400" dirty="0"/>
              <a:t>La mise en </a:t>
            </a:r>
            <a:r>
              <a:rPr lang="es-ES" sz="1400" dirty="0" err="1"/>
              <a:t>oeuvre</a:t>
            </a:r>
            <a:r>
              <a:rPr lang="es-ES" sz="1400" dirty="0"/>
              <a:t> de ce </a:t>
            </a:r>
            <a:r>
              <a:rPr lang="es-ES" sz="1400" dirty="0" err="1"/>
              <a:t>système</a:t>
            </a:r>
            <a:r>
              <a:rPr lang="es-ES" sz="1400" dirty="0"/>
              <a:t> </a:t>
            </a:r>
            <a:r>
              <a:rPr lang="es-ES" sz="1400" dirty="0" err="1"/>
              <a:t>est</a:t>
            </a:r>
            <a:r>
              <a:rPr lang="es-ES" sz="1400" dirty="0"/>
              <a:t> basé sur </a:t>
            </a:r>
            <a:r>
              <a:rPr lang="es-ES" sz="1400" dirty="0" err="1"/>
              <a:t>plusieurs</a:t>
            </a:r>
            <a:r>
              <a:rPr lang="es-ES" sz="1400" dirty="0"/>
              <a:t> </a:t>
            </a:r>
            <a:r>
              <a:rPr lang="es-ES" sz="1400" dirty="0" err="1"/>
              <a:t>parties</a:t>
            </a:r>
            <a:r>
              <a:rPr lang="es-ES" sz="1400" dirty="0"/>
              <a:t> à </a:t>
            </a:r>
            <a:r>
              <a:rPr lang="es-ES" sz="1400" dirty="0" err="1"/>
              <a:t>considérér</a:t>
            </a:r>
            <a:r>
              <a:rPr lang="es-ES" sz="1400" dirty="0"/>
              <a:t> :</a:t>
            </a:r>
          </a:p>
          <a:p>
            <a:pPr marL="285750" indent="-285750">
              <a:buFont typeface="Arial" panose="020B0604020202020204" pitchFamily="34" charset="0"/>
              <a:buChar char="•"/>
            </a:pPr>
            <a:r>
              <a:rPr lang="es-ES" sz="1400" dirty="0" err="1"/>
              <a:t>Géstion</a:t>
            </a:r>
            <a:r>
              <a:rPr lang="es-ES" sz="1400" dirty="0"/>
              <a:t> de CAP (Nord magnétique)</a:t>
            </a:r>
          </a:p>
          <a:p>
            <a:pPr marL="285750" indent="-285750">
              <a:buFont typeface="Arial" panose="020B0604020202020204" pitchFamily="34" charset="0"/>
              <a:buChar char="•"/>
            </a:pPr>
            <a:r>
              <a:rPr lang="es-ES" sz="1400" dirty="0" err="1"/>
              <a:t>Gestion</a:t>
            </a:r>
            <a:r>
              <a:rPr lang="es-ES" sz="1400" dirty="0"/>
              <a:t> de </a:t>
            </a:r>
            <a:r>
              <a:rPr lang="es-ES" sz="1400" dirty="0" err="1"/>
              <a:t>l’anémomètre</a:t>
            </a:r>
            <a:r>
              <a:rPr lang="es-ES" sz="1400" dirty="0"/>
              <a:t> (</a:t>
            </a:r>
            <a:r>
              <a:rPr lang="es-ES" sz="1400" dirty="0" err="1"/>
              <a:t>Vent</a:t>
            </a:r>
            <a:r>
              <a:rPr lang="es-ES" sz="1400" dirty="0"/>
              <a:t>)</a:t>
            </a:r>
          </a:p>
          <a:p>
            <a:pPr marL="285750" indent="-285750">
              <a:buFont typeface="Arial" panose="020B0604020202020204" pitchFamily="34" charset="0"/>
              <a:buChar char="•"/>
            </a:pPr>
            <a:r>
              <a:rPr lang="es-ES" sz="1400" dirty="0" err="1"/>
              <a:t>Gestion</a:t>
            </a:r>
            <a:r>
              <a:rPr lang="es-ES" sz="1400" dirty="0"/>
              <a:t> de SOPC </a:t>
            </a:r>
          </a:p>
          <a:p>
            <a:pPr marL="285750" indent="-285750">
              <a:buFont typeface="Arial" panose="020B0604020202020204" pitchFamily="34" charset="0"/>
              <a:buChar char="•"/>
            </a:pPr>
            <a:r>
              <a:rPr lang="es-ES" sz="1400" dirty="0" err="1"/>
              <a:t>Gestion</a:t>
            </a:r>
            <a:r>
              <a:rPr lang="es-ES" sz="1400" dirty="0"/>
              <a:t> de </a:t>
            </a:r>
            <a:r>
              <a:rPr lang="es-ES" sz="1400" dirty="0" err="1"/>
              <a:t>Verin</a:t>
            </a:r>
            <a:endParaRPr lang="es-ES" sz="1400" dirty="0"/>
          </a:p>
          <a:p>
            <a:pPr marL="285750" indent="-285750">
              <a:buFont typeface="Arial" panose="020B0604020202020204" pitchFamily="34" charset="0"/>
              <a:buChar char="•"/>
            </a:pPr>
            <a:r>
              <a:rPr lang="es-ES" sz="1400" dirty="0" err="1"/>
              <a:t>Pilotage</a:t>
            </a:r>
            <a:r>
              <a:rPr lang="es-ES" sz="1400" dirty="0"/>
              <a:t> </a:t>
            </a:r>
            <a:r>
              <a:rPr lang="es-ES" sz="1400" dirty="0" err="1"/>
              <a:t>automatique</a:t>
            </a:r>
            <a:r>
              <a:rPr lang="es-ES" sz="1400" dirty="0"/>
              <a:t> &amp; </a:t>
            </a:r>
            <a:r>
              <a:rPr lang="es-ES" sz="1400" dirty="0" err="1"/>
              <a:t>sécurisé</a:t>
            </a:r>
            <a:endParaRPr lang="es-ES" sz="1400" dirty="0"/>
          </a:p>
        </p:txBody>
      </p:sp>
    </p:spTree>
    <p:extLst>
      <p:ext uri="{BB962C8B-B14F-4D97-AF65-F5344CB8AC3E}">
        <p14:creationId xmlns:p14="http://schemas.microsoft.com/office/powerpoint/2010/main" val="3011930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AC39B741-F0D9-778A-2492-D56ABE1BAC43}"/>
              </a:ext>
            </a:extLst>
          </p:cNvPr>
          <p:cNvSpPr txBox="1"/>
          <p:nvPr/>
        </p:nvSpPr>
        <p:spPr>
          <a:xfrm>
            <a:off x="4019371" y="213645"/>
            <a:ext cx="3321466" cy="369332"/>
          </a:xfrm>
          <a:prstGeom prst="rect">
            <a:avLst/>
          </a:prstGeom>
          <a:noFill/>
        </p:spPr>
        <p:txBody>
          <a:bodyPr wrap="square" rtlCol="0">
            <a:spAutoFit/>
          </a:bodyPr>
          <a:lstStyle/>
          <a:p>
            <a:r>
              <a:rPr lang="fr-FR" dirty="0"/>
              <a:t>GESTION DU CAN MCP 3201</a:t>
            </a:r>
          </a:p>
        </p:txBody>
      </p:sp>
      <p:pic>
        <p:nvPicPr>
          <p:cNvPr id="6" name="Image 5">
            <a:extLst>
              <a:ext uri="{FF2B5EF4-FFF2-40B4-BE49-F238E27FC236}">
                <a16:creationId xmlns:a16="http://schemas.microsoft.com/office/drawing/2014/main" id="{C569B6FF-4049-1A74-C4C1-C5BD7C2B0B0E}"/>
              </a:ext>
            </a:extLst>
          </p:cNvPr>
          <p:cNvPicPr>
            <a:picLocks noChangeAspect="1"/>
          </p:cNvPicPr>
          <p:nvPr/>
        </p:nvPicPr>
        <p:blipFill rotWithShape="1">
          <a:blip r:embed="rId2">
            <a:extLst>
              <a:ext uri="{28A0092B-C50C-407E-A947-70E740481C1C}">
                <a14:useLocalDpi xmlns:a14="http://schemas.microsoft.com/office/drawing/2010/main" val="0"/>
              </a:ext>
            </a:extLst>
          </a:blip>
          <a:srcRect l="6184" r="4290"/>
          <a:stretch/>
        </p:blipFill>
        <p:spPr bwMode="auto">
          <a:xfrm>
            <a:off x="189300" y="1013744"/>
            <a:ext cx="10846380" cy="4830512"/>
          </a:xfrm>
          <a:prstGeom prst="rect">
            <a:avLst/>
          </a:prstGeom>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5828DF23-201B-E654-711B-7D55C380DFCE}"/>
              </a:ext>
            </a:extLst>
          </p:cNvPr>
          <p:cNvSpPr/>
          <p:nvPr/>
        </p:nvSpPr>
        <p:spPr>
          <a:xfrm>
            <a:off x="1845891" y="1555334"/>
            <a:ext cx="1794617" cy="11622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36329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569B6FF-4049-1A74-C4C1-C5BD7C2B0B0E}"/>
              </a:ext>
            </a:extLst>
          </p:cNvPr>
          <p:cNvPicPr>
            <a:picLocks noChangeAspect="1"/>
          </p:cNvPicPr>
          <p:nvPr/>
        </p:nvPicPr>
        <p:blipFill rotWithShape="1">
          <a:blip r:embed="rId2">
            <a:extLst>
              <a:ext uri="{28A0092B-C50C-407E-A947-70E740481C1C}">
                <a14:useLocalDpi xmlns:a14="http://schemas.microsoft.com/office/drawing/2010/main" val="0"/>
              </a:ext>
            </a:extLst>
          </a:blip>
          <a:srcRect l="6184" r="4290"/>
          <a:stretch/>
        </p:blipFill>
        <p:spPr bwMode="auto">
          <a:xfrm>
            <a:off x="189300" y="1013744"/>
            <a:ext cx="10846380" cy="4830512"/>
          </a:xfrm>
          <a:prstGeom prst="rect">
            <a:avLst/>
          </a:prstGeom>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5828DF23-201B-E654-711B-7D55C380DFCE}"/>
              </a:ext>
            </a:extLst>
          </p:cNvPr>
          <p:cNvSpPr/>
          <p:nvPr/>
        </p:nvSpPr>
        <p:spPr>
          <a:xfrm>
            <a:off x="3965248" y="1384419"/>
            <a:ext cx="1965533" cy="10938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D2B5D170-1574-1F6C-F1BD-D89CDF2B0576}"/>
              </a:ext>
            </a:extLst>
          </p:cNvPr>
          <p:cNvSpPr txBox="1"/>
          <p:nvPr/>
        </p:nvSpPr>
        <p:spPr>
          <a:xfrm>
            <a:off x="4019371" y="213645"/>
            <a:ext cx="3321466" cy="369332"/>
          </a:xfrm>
          <a:prstGeom prst="rect">
            <a:avLst/>
          </a:prstGeom>
          <a:noFill/>
        </p:spPr>
        <p:txBody>
          <a:bodyPr wrap="square" rtlCol="0">
            <a:spAutoFit/>
          </a:bodyPr>
          <a:lstStyle/>
          <a:p>
            <a:r>
              <a:rPr lang="fr-FR" dirty="0"/>
              <a:t>GESTION DU CAN MCP 3201</a:t>
            </a:r>
          </a:p>
        </p:txBody>
      </p:sp>
    </p:spTree>
    <p:extLst>
      <p:ext uri="{BB962C8B-B14F-4D97-AF65-F5344CB8AC3E}">
        <p14:creationId xmlns:p14="http://schemas.microsoft.com/office/powerpoint/2010/main" val="774198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569B6FF-4049-1A74-C4C1-C5BD7C2B0B0E}"/>
              </a:ext>
            </a:extLst>
          </p:cNvPr>
          <p:cNvPicPr>
            <a:picLocks noChangeAspect="1"/>
          </p:cNvPicPr>
          <p:nvPr/>
        </p:nvPicPr>
        <p:blipFill rotWithShape="1">
          <a:blip r:embed="rId2">
            <a:extLst>
              <a:ext uri="{28A0092B-C50C-407E-A947-70E740481C1C}">
                <a14:useLocalDpi xmlns:a14="http://schemas.microsoft.com/office/drawing/2010/main" val="0"/>
              </a:ext>
            </a:extLst>
          </a:blip>
          <a:srcRect l="6184" r="4290"/>
          <a:stretch/>
        </p:blipFill>
        <p:spPr bwMode="auto">
          <a:xfrm>
            <a:off x="189300" y="1013744"/>
            <a:ext cx="10846380" cy="4830512"/>
          </a:xfrm>
          <a:prstGeom prst="rect">
            <a:avLst/>
          </a:prstGeom>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5828DF23-201B-E654-711B-7D55C380DFCE}"/>
              </a:ext>
            </a:extLst>
          </p:cNvPr>
          <p:cNvSpPr/>
          <p:nvPr/>
        </p:nvSpPr>
        <p:spPr>
          <a:xfrm>
            <a:off x="3879790" y="2478280"/>
            <a:ext cx="1837346" cy="13929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B15EDF38-C6F8-7CD3-3007-451DB3A2A982}"/>
              </a:ext>
            </a:extLst>
          </p:cNvPr>
          <p:cNvSpPr txBox="1"/>
          <p:nvPr/>
        </p:nvSpPr>
        <p:spPr>
          <a:xfrm>
            <a:off x="4019371" y="213645"/>
            <a:ext cx="3321466" cy="369332"/>
          </a:xfrm>
          <a:prstGeom prst="rect">
            <a:avLst/>
          </a:prstGeom>
          <a:noFill/>
        </p:spPr>
        <p:txBody>
          <a:bodyPr wrap="square" rtlCol="0">
            <a:spAutoFit/>
          </a:bodyPr>
          <a:lstStyle/>
          <a:p>
            <a:r>
              <a:rPr lang="fr-FR" dirty="0"/>
              <a:t>GESTION DU CAN MCP 3201</a:t>
            </a:r>
          </a:p>
        </p:txBody>
      </p:sp>
    </p:spTree>
    <p:extLst>
      <p:ext uri="{BB962C8B-B14F-4D97-AF65-F5344CB8AC3E}">
        <p14:creationId xmlns:p14="http://schemas.microsoft.com/office/powerpoint/2010/main" val="98235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569B6FF-4049-1A74-C4C1-C5BD7C2B0B0E}"/>
              </a:ext>
            </a:extLst>
          </p:cNvPr>
          <p:cNvPicPr>
            <a:picLocks noChangeAspect="1"/>
          </p:cNvPicPr>
          <p:nvPr/>
        </p:nvPicPr>
        <p:blipFill rotWithShape="1">
          <a:blip r:embed="rId2">
            <a:extLst>
              <a:ext uri="{28A0092B-C50C-407E-A947-70E740481C1C}">
                <a14:useLocalDpi xmlns:a14="http://schemas.microsoft.com/office/drawing/2010/main" val="0"/>
              </a:ext>
            </a:extLst>
          </a:blip>
          <a:srcRect l="6184" r="4290"/>
          <a:stretch/>
        </p:blipFill>
        <p:spPr bwMode="auto">
          <a:xfrm>
            <a:off x="189300" y="1013744"/>
            <a:ext cx="10846380" cy="4830512"/>
          </a:xfrm>
          <a:prstGeom prst="rect">
            <a:avLst/>
          </a:prstGeom>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5828DF23-201B-E654-711B-7D55C380DFCE}"/>
              </a:ext>
            </a:extLst>
          </p:cNvPr>
          <p:cNvSpPr/>
          <p:nvPr/>
        </p:nvSpPr>
        <p:spPr>
          <a:xfrm>
            <a:off x="6195700" y="2743199"/>
            <a:ext cx="2050992" cy="17091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13725D5E-8F87-8754-E5A3-8A05A573410E}"/>
              </a:ext>
            </a:extLst>
          </p:cNvPr>
          <p:cNvSpPr txBox="1"/>
          <p:nvPr/>
        </p:nvSpPr>
        <p:spPr>
          <a:xfrm>
            <a:off x="4019371" y="213645"/>
            <a:ext cx="3321466" cy="369332"/>
          </a:xfrm>
          <a:prstGeom prst="rect">
            <a:avLst/>
          </a:prstGeom>
          <a:noFill/>
        </p:spPr>
        <p:txBody>
          <a:bodyPr wrap="square" rtlCol="0">
            <a:spAutoFit/>
          </a:bodyPr>
          <a:lstStyle/>
          <a:p>
            <a:r>
              <a:rPr lang="fr-FR" dirty="0"/>
              <a:t>GESTION DU CAN MCP 3201</a:t>
            </a:r>
          </a:p>
        </p:txBody>
      </p:sp>
    </p:spTree>
    <p:extLst>
      <p:ext uri="{BB962C8B-B14F-4D97-AF65-F5344CB8AC3E}">
        <p14:creationId xmlns:p14="http://schemas.microsoft.com/office/powerpoint/2010/main" val="41770323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569B6FF-4049-1A74-C4C1-C5BD7C2B0B0E}"/>
              </a:ext>
            </a:extLst>
          </p:cNvPr>
          <p:cNvPicPr>
            <a:picLocks noChangeAspect="1"/>
          </p:cNvPicPr>
          <p:nvPr/>
        </p:nvPicPr>
        <p:blipFill rotWithShape="1">
          <a:blip r:embed="rId2">
            <a:extLst>
              <a:ext uri="{28A0092B-C50C-407E-A947-70E740481C1C}">
                <a14:useLocalDpi xmlns:a14="http://schemas.microsoft.com/office/drawing/2010/main" val="0"/>
              </a:ext>
            </a:extLst>
          </a:blip>
          <a:srcRect l="6184" r="4290"/>
          <a:stretch/>
        </p:blipFill>
        <p:spPr bwMode="auto">
          <a:xfrm>
            <a:off x="189300" y="1013744"/>
            <a:ext cx="10846380" cy="4830512"/>
          </a:xfrm>
          <a:prstGeom prst="rect">
            <a:avLst/>
          </a:prstGeom>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5828DF23-201B-E654-711B-7D55C380DFCE}"/>
              </a:ext>
            </a:extLst>
          </p:cNvPr>
          <p:cNvSpPr/>
          <p:nvPr/>
        </p:nvSpPr>
        <p:spPr>
          <a:xfrm>
            <a:off x="8497368" y="2107605"/>
            <a:ext cx="2389973" cy="21738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D274553D-4500-5D8B-9430-20685A791466}"/>
              </a:ext>
            </a:extLst>
          </p:cNvPr>
          <p:cNvSpPr txBox="1"/>
          <p:nvPr/>
        </p:nvSpPr>
        <p:spPr>
          <a:xfrm>
            <a:off x="8850594" y="1777525"/>
            <a:ext cx="1692068" cy="369332"/>
          </a:xfrm>
          <a:prstGeom prst="rect">
            <a:avLst/>
          </a:prstGeom>
          <a:noFill/>
        </p:spPr>
        <p:txBody>
          <a:bodyPr wrap="square" rtlCol="0">
            <a:spAutoFit/>
          </a:bodyPr>
          <a:lstStyle/>
          <a:p>
            <a:r>
              <a:rPr lang="fr-FR" dirty="0">
                <a:solidFill>
                  <a:srgbClr val="FF0000"/>
                </a:solidFill>
              </a:rPr>
              <a:t>MCP 3201</a:t>
            </a:r>
          </a:p>
        </p:txBody>
      </p:sp>
      <p:sp>
        <p:nvSpPr>
          <p:cNvPr id="3" name="ZoneTexte 2">
            <a:extLst>
              <a:ext uri="{FF2B5EF4-FFF2-40B4-BE49-F238E27FC236}">
                <a16:creationId xmlns:a16="http://schemas.microsoft.com/office/drawing/2014/main" id="{63D60F4C-45D3-7B94-03C4-6DD7566E6821}"/>
              </a:ext>
            </a:extLst>
          </p:cNvPr>
          <p:cNvSpPr txBox="1"/>
          <p:nvPr/>
        </p:nvSpPr>
        <p:spPr>
          <a:xfrm>
            <a:off x="4019371" y="213645"/>
            <a:ext cx="3321466" cy="369332"/>
          </a:xfrm>
          <a:prstGeom prst="rect">
            <a:avLst/>
          </a:prstGeom>
          <a:noFill/>
        </p:spPr>
        <p:txBody>
          <a:bodyPr wrap="square" rtlCol="0">
            <a:spAutoFit/>
          </a:bodyPr>
          <a:lstStyle/>
          <a:p>
            <a:r>
              <a:rPr lang="fr-FR" dirty="0"/>
              <a:t>GESTION DU CAN MCP 3201</a:t>
            </a:r>
          </a:p>
        </p:txBody>
      </p:sp>
    </p:spTree>
    <p:extLst>
      <p:ext uri="{BB962C8B-B14F-4D97-AF65-F5344CB8AC3E}">
        <p14:creationId xmlns:p14="http://schemas.microsoft.com/office/powerpoint/2010/main" val="1991859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79CD75FD-F5FF-D789-C82F-14683DAD5992}"/>
              </a:ext>
            </a:extLst>
          </p:cNvPr>
          <p:cNvSpPr txBox="1"/>
          <p:nvPr/>
        </p:nvSpPr>
        <p:spPr>
          <a:xfrm>
            <a:off x="2069863" y="207414"/>
            <a:ext cx="8052274" cy="923330"/>
          </a:xfrm>
          <a:prstGeom prst="rect">
            <a:avLst/>
          </a:prstGeom>
          <a:noFill/>
        </p:spPr>
        <p:txBody>
          <a:bodyPr wrap="square">
            <a:spAutoFit/>
          </a:bodyPr>
          <a:lstStyle/>
          <a:p>
            <a:pPr algn="just"/>
            <a:r>
              <a:rPr lang="fr-FR" sz="1800" dirty="0">
                <a:effectLst/>
                <a:latin typeface="Calibri" panose="020F0502020204030204" pitchFamily="34" charset="0"/>
                <a:ea typeface="Calibri" panose="020F0502020204030204" pitchFamily="34" charset="0"/>
                <a:cs typeface="Times New Roman" panose="02020603050405020304" pitchFamily="18" charset="0"/>
              </a:rPr>
              <a:t>On peux visualiser à chaque front descendant l’état de chaque bit dans les deux bits, on observe aussi que la valeur dans Dout est bien la valeur calculée d’après les bits, malgré qu’il y a un petit décalage dans l’horloge mais il affecte pas les valeurs </a:t>
            </a:r>
            <a:endParaRPr lang="fr-FR" dirty="0"/>
          </a:p>
        </p:txBody>
      </p:sp>
      <p:pic>
        <p:nvPicPr>
          <p:cNvPr id="9" name="Image 8">
            <a:extLst>
              <a:ext uri="{FF2B5EF4-FFF2-40B4-BE49-F238E27FC236}">
                <a16:creationId xmlns:a16="http://schemas.microsoft.com/office/drawing/2014/main" id="{CB162084-6D79-5424-72F4-DDD8702B8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848" y="1240187"/>
            <a:ext cx="8258304" cy="2714240"/>
          </a:xfrm>
          <a:prstGeom prst="rect">
            <a:avLst/>
          </a:prstGeom>
        </p:spPr>
      </p:pic>
      <p:pic>
        <p:nvPicPr>
          <p:cNvPr id="10" name="Image 9">
            <a:extLst>
              <a:ext uri="{FF2B5EF4-FFF2-40B4-BE49-F238E27FC236}">
                <a16:creationId xmlns:a16="http://schemas.microsoft.com/office/drawing/2014/main" id="{B8CE14F8-4023-846F-D6FD-913FF9B28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0706" y="4854669"/>
            <a:ext cx="6930083" cy="1501808"/>
          </a:xfrm>
          <a:prstGeom prst="rect">
            <a:avLst/>
          </a:prstGeom>
        </p:spPr>
      </p:pic>
      <p:sp>
        <p:nvSpPr>
          <p:cNvPr id="11" name="ZoneTexte 10">
            <a:extLst>
              <a:ext uri="{FF2B5EF4-FFF2-40B4-BE49-F238E27FC236}">
                <a16:creationId xmlns:a16="http://schemas.microsoft.com/office/drawing/2014/main" id="{1E07A3C6-9576-AF32-3D71-A7C8A778D50E}"/>
              </a:ext>
            </a:extLst>
          </p:cNvPr>
          <p:cNvSpPr txBox="1"/>
          <p:nvPr/>
        </p:nvSpPr>
        <p:spPr>
          <a:xfrm>
            <a:off x="1006267" y="4879149"/>
            <a:ext cx="2711154" cy="1477328"/>
          </a:xfrm>
          <a:prstGeom prst="rect">
            <a:avLst/>
          </a:prstGeom>
          <a:noFill/>
        </p:spPr>
        <p:txBody>
          <a:bodyPr wrap="square">
            <a:spAutoFit/>
          </a:bodyPr>
          <a:lstStyle/>
          <a:p>
            <a:r>
              <a:rPr lang="fr-FR" sz="1800" dirty="0">
                <a:effectLst/>
                <a:latin typeface="Calibri" panose="020F0502020204030204" pitchFamily="34" charset="0"/>
                <a:ea typeface="Calibri" panose="020F0502020204030204" pitchFamily="34" charset="0"/>
                <a:cs typeface="Times New Roman" panose="02020603050405020304" pitchFamily="18" charset="0"/>
              </a:rPr>
              <a:t>On peux observer dans cette figure le décalage du front descendant avec le changement d’état de bit de l’état bas à l’état haut </a:t>
            </a:r>
            <a:endParaRPr lang="fr-FR" dirty="0"/>
          </a:p>
        </p:txBody>
      </p:sp>
    </p:spTree>
    <p:extLst>
      <p:ext uri="{BB962C8B-B14F-4D97-AF65-F5344CB8AC3E}">
        <p14:creationId xmlns:p14="http://schemas.microsoft.com/office/powerpoint/2010/main" val="3056484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21499FAD-604E-72B8-2994-52D697F6E254}"/>
              </a:ext>
            </a:extLst>
          </p:cNvPr>
          <p:cNvSpPr txBox="1"/>
          <p:nvPr/>
        </p:nvSpPr>
        <p:spPr>
          <a:xfrm>
            <a:off x="4506481" y="290557"/>
            <a:ext cx="3179037" cy="369332"/>
          </a:xfrm>
          <a:prstGeom prst="rect">
            <a:avLst/>
          </a:prstGeom>
          <a:noFill/>
        </p:spPr>
        <p:txBody>
          <a:bodyPr wrap="square" rtlCol="0">
            <a:spAutoFit/>
          </a:bodyPr>
          <a:lstStyle/>
          <a:p>
            <a:r>
              <a:rPr lang="fr-FR" b="1" dirty="0"/>
              <a:t>GESTION DE SIGNAL PWM</a:t>
            </a:r>
          </a:p>
        </p:txBody>
      </p:sp>
      <p:pic>
        <p:nvPicPr>
          <p:cNvPr id="8" name="Image 7">
            <a:extLst>
              <a:ext uri="{FF2B5EF4-FFF2-40B4-BE49-F238E27FC236}">
                <a16:creationId xmlns:a16="http://schemas.microsoft.com/office/drawing/2014/main" id="{D4AA3A82-F0CF-DCFF-7841-44FFD4A5F9D2}"/>
              </a:ext>
            </a:extLst>
          </p:cNvPr>
          <p:cNvPicPr>
            <a:picLocks noChangeAspect="1"/>
          </p:cNvPicPr>
          <p:nvPr/>
        </p:nvPicPr>
        <p:blipFill>
          <a:blip r:embed="rId2"/>
          <a:stretch>
            <a:fillRect/>
          </a:stretch>
        </p:blipFill>
        <p:spPr>
          <a:xfrm>
            <a:off x="1504206" y="1467766"/>
            <a:ext cx="8807574" cy="1961234"/>
          </a:xfrm>
          <a:prstGeom prst="rect">
            <a:avLst/>
          </a:prstGeom>
        </p:spPr>
      </p:pic>
      <p:sp>
        <p:nvSpPr>
          <p:cNvPr id="10" name="ZoneTexte 9">
            <a:extLst>
              <a:ext uri="{FF2B5EF4-FFF2-40B4-BE49-F238E27FC236}">
                <a16:creationId xmlns:a16="http://schemas.microsoft.com/office/drawing/2014/main" id="{6E9D9BF4-8F3E-3441-DD66-722642171677}"/>
              </a:ext>
            </a:extLst>
          </p:cNvPr>
          <p:cNvSpPr txBox="1"/>
          <p:nvPr/>
        </p:nvSpPr>
        <p:spPr>
          <a:xfrm>
            <a:off x="1709305" y="4129933"/>
            <a:ext cx="9229312" cy="523220"/>
          </a:xfrm>
          <a:prstGeom prst="rect">
            <a:avLst/>
          </a:prstGeom>
          <a:noFill/>
        </p:spPr>
        <p:txBody>
          <a:bodyPr wrap="square">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nsolas" panose="020B0609020204030204" pitchFamily="49" charset="0"/>
                <a:ea typeface="Times New Roman" panose="02020603050405020304" pitchFamily="18" charset="0"/>
                <a:cs typeface="Courier New" panose="02070309020205020404" pitchFamily="49" charset="0"/>
              </a:rPr>
              <a:t>signal freq: std_logic_vector (15 downto 0): = "0000011111010000"; --</a:t>
            </a:r>
            <a:r>
              <a:rPr lang="en-US" sz="1400" dirty="0" err="1">
                <a:effectLst/>
                <a:latin typeface="Consolas" panose="020B0609020204030204" pitchFamily="49" charset="0"/>
                <a:ea typeface="Times New Roman" panose="02020603050405020304" pitchFamily="18" charset="0"/>
                <a:cs typeface="Courier New" panose="02070309020205020404" pitchFamily="49" charset="0"/>
              </a:rPr>
              <a:t>frequence</a:t>
            </a:r>
            <a:r>
              <a:rPr lang="en-US" sz="1400" dirty="0">
                <a:effectLst/>
                <a:latin typeface="Consolas" panose="020B0609020204030204" pitchFamily="49" charset="0"/>
                <a:ea typeface="Times New Roman" panose="02020603050405020304" pitchFamily="18" charset="0"/>
                <a:cs typeface="Courier New" panose="02070309020205020404" pitchFamily="49" charset="0"/>
              </a:rPr>
              <a:t> de 2000</a:t>
            </a:r>
            <a:endParaRPr lang="es-ES" sz="2400" dirty="0">
              <a:effectLst/>
              <a:latin typeface="Times New Roman" panose="02020603050405020304" pitchFamily="18" charset="0"/>
              <a:ea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nsolas" panose="020B0609020204030204" pitchFamily="49" charset="0"/>
                <a:ea typeface="Times New Roman" panose="02020603050405020304" pitchFamily="18" charset="0"/>
                <a:cs typeface="Courier New" panose="02070309020205020404" pitchFamily="49" charset="0"/>
              </a:rPr>
              <a:t>signal duty: std_logic_vector (15 downto 0): = "0000010111011100"; -- duty de 1500</a:t>
            </a:r>
            <a:endParaRPr lang="es-E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48782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81378327-7B7B-D885-76C1-DA341E05C559}"/>
              </a:ext>
            </a:extLst>
          </p:cNvPr>
          <p:cNvSpPr txBox="1"/>
          <p:nvPr/>
        </p:nvSpPr>
        <p:spPr>
          <a:xfrm>
            <a:off x="3875517" y="299102"/>
            <a:ext cx="4440966" cy="369332"/>
          </a:xfrm>
          <a:prstGeom prst="rect">
            <a:avLst/>
          </a:prstGeom>
          <a:noFill/>
        </p:spPr>
        <p:txBody>
          <a:bodyPr wrap="square" rtlCol="0">
            <a:spAutoFit/>
          </a:bodyPr>
          <a:lstStyle/>
          <a:p>
            <a:r>
              <a:rPr lang="fr-FR" b="1" dirty="0"/>
              <a:t>GESTION DE CONTROL DES BUTEES</a:t>
            </a:r>
          </a:p>
        </p:txBody>
      </p:sp>
      <p:pic>
        <p:nvPicPr>
          <p:cNvPr id="5" name="Image 4">
            <a:extLst>
              <a:ext uri="{FF2B5EF4-FFF2-40B4-BE49-F238E27FC236}">
                <a16:creationId xmlns:a16="http://schemas.microsoft.com/office/drawing/2014/main" id="{BE4E1322-7E62-5E04-941B-1C359D58BA80}"/>
              </a:ext>
            </a:extLst>
          </p:cNvPr>
          <p:cNvPicPr>
            <a:picLocks noChangeAspect="1"/>
          </p:cNvPicPr>
          <p:nvPr/>
        </p:nvPicPr>
        <p:blipFill rotWithShape="1">
          <a:blip r:embed="rId2">
            <a:extLst>
              <a:ext uri="{28A0092B-C50C-407E-A947-70E740481C1C}">
                <a14:useLocalDpi xmlns:a14="http://schemas.microsoft.com/office/drawing/2010/main" val="0"/>
              </a:ext>
            </a:extLst>
          </a:blip>
          <a:srcRect t="6896" b="10350"/>
          <a:stretch/>
        </p:blipFill>
        <p:spPr bwMode="auto">
          <a:xfrm>
            <a:off x="3585809" y="841263"/>
            <a:ext cx="4263933" cy="2132674"/>
          </a:xfrm>
          <a:prstGeom prst="rect">
            <a:avLst/>
          </a:prstGeom>
          <a:ln>
            <a:noFill/>
          </a:ln>
          <a:extLst>
            <a:ext uri="{53640926-AAD7-44D8-BBD7-CCE9431645EC}">
              <a14:shadowObscured xmlns:a14="http://schemas.microsoft.com/office/drawing/2010/main"/>
            </a:ext>
          </a:extLst>
        </p:spPr>
      </p:pic>
      <p:sp>
        <p:nvSpPr>
          <p:cNvPr id="7" name="ZoneTexte 6">
            <a:extLst>
              <a:ext uri="{FF2B5EF4-FFF2-40B4-BE49-F238E27FC236}">
                <a16:creationId xmlns:a16="http://schemas.microsoft.com/office/drawing/2014/main" id="{AEEB6135-FA98-20CA-14C2-294C86476A69}"/>
              </a:ext>
            </a:extLst>
          </p:cNvPr>
          <p:cNvSpPr txBox="1"/>
          <p:nvPr/>
        </p:nvSpPr>
        <p:spPr>
          <a:xfrm>
            <a:off x="1334924" y="3146766"/>
            <a:ext cx="9522151" cy="523220"/>
          </a:xfrm>
          <a:prstGeom prst="rect">
            <a:avLst/>
          </a:prstGeom>
          <a:noFill/>
        </p:spPr>
        <p:txBody>
          <a:bodyPr wrap="square">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nsolas" panose="020B0609020204030204" pitchFamily="49" charset="0"/>
                <a:ea typeface="Times New Roman" panose="02020603050405020304" pitchFamily="18" charset="0"/>
                <a:cs typeface="Courier New" panose="02070309020205020404" pitchFamily="49" charset="0"/>
              </a:rPr>
              <a:t>signal butee_g: std_logic_vector (15 downto 0): = "0000010101111000"; -- butee_d de 1400</a:t>
            </a:r>
            <a:endParaRPr lang="es-ES" sz="2400" dirty="0">
              <a:effectLst/>
              <a:latin typeface="Times New Roman" panose="02020603050405020304" pitchFamily="18" charset="0"/>
              <a:ea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onsolas" panose="020B0609020204030204" pitchFamily="49" charset="0"/>
                <a:ea typeface="Times New Roman" panose="02020603050405020304" pitchFamily="18" charset="0"/>
                <a:cs typeface="Courier New" panose="02070309020205020404" pitchFamily="49" charset="0"/>
              </a:rPr>
              <a:t>signal butee_d: std_logic_vector (15 downto 0): = "0000101000101000"; -- butee_g de 2600</a:t>
            </a:r>
            <a:endParaRPr lang="es-ES" sz="2400" dirty="0">
              <a:effectLst/>
              <a:latin typeface="Times New Roman" panose="02020603050405020304" pitchFamily="18" charset="0"/>
              <a:ea typeface="Times New Roman" panose="02020603050405020304" pitchFamily="18" charset="0"/>
            </a:endParaRPr>
          </a:p>
        </p:txBody>
      </p:sp>
      <p:pic>
        <p:nvPicPr>
          <p:cNvPr id="8" name="Image 7">
            <a:extLst>
              <a:ext uri="{FF2B5EF4-FFF2-40B4-BE49-F238E27FC236}">
                <a16:creationId xmlns:a16="http://schemas.microsoft.com/office/drawing/2014/main" id="{8FC8AE75-274D-2277-C5D8-B98B3910E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1589" y="4039517"/>
            <a:ext cx="8748822" cy="1651982"/>
          </a:xfrm>
          <a:prstGeom prst="rect">
            <a:avLst/>
          </a:prstGeom>
        </p:spPr>
      </p:pic>
    </p:spTree>
    <p:extLst>
      <p:ext uri="{BB962C8B-B14F-4D97-AF65-F5344CB8AC3E}">
        <p14:creationId xmlns:p14="http://schemas.microsoft.com/office/powerpoint/2010/main" val="36269791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43D7096F-F47A-72E0-937D-48D69288E7A0}"/>
              </a:ext>
            </a:extLst>
          </p:cNvPr>
          <p:cNvSpPr txBox="1"/>
          <p:nvPr/>
        </p:nvSpPr>
        <p:spPr>
          <a:xfrm>
            <a:off x="4072070" y="307649"/>
            <a:ext cx="4047860" cy="369332"/>
          </a:xfrm>
          <a:prstGeom prst="rect">
            <a:avLst/>
          </a:prstGeom>
          <a:noFill/>
        </p:spPr>
        <p:txBody>
          <a:bodyPr wrap="square" rtlCol="0">
            <a:spAutoFit/>
          </a:bodyPr>
          <a:lstStyle/>
          <a:p>
            <a:r>
              <a:rPr lang="fr-FR" b="1" dirty="0"/>
              <a:t>LE SYSTÈME COMPLET DE VERIN</a:t>
            </a:r>
          </a:p>
        </p:txBody>
      </p:sp>
      <p:pic>
        <p:nvPicPr>
          <p:cNvPr id="5" name="Image 4">
            <a:extLst>
              <a:ext uri="{FF2B5EF4-FFF2-40B4-BE49-F238E27FC236}">
                <a16:creationId xmlns:a16="http://schemas.microsoft.com/office/drawing/2014/main" id="{ED802D40-CDE4-CD17-A5C3-5EF3FE2E6B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72" y="1489725"/>
            <a:ext cx="9721838" cy="3685461"/>
          </a:xfrm>
          <a:prstGeom prst="rect">
            <a:avLst/>
          </a:prstGeom>
        </p:spPr>
      </p:pic>
      <p:sp>
        <p:nvSpPr>
          <p:cNvPr id="6" name="Rectangle 5">
            <a:extLst>
              <a:ext uri="{FF2B5EF4-FFF2-40B4-BE49-F238E27FC236}">
                <a16:creationId xmlns:a16="http://schemas.microsoft.com/office/drawing/2014/main" id="{FDC17F04-AEBA-5B91-5DCB-6CB086D683D5}"/>
              </a:ext>
            </a:extLst>
          </p:cNvPr>
          <p:cNvSpPr/>
          <p:nvPr/>
        </p:nvSpPr>
        <p:spPr>
          <a:xfrm>
            <a:off x="3711581" y="3609315"/>
            <a:ext cx="2244838" cy="1492523"/>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7ECE9E5C-3FE0-554E-9E86-F3A0F12EC31B}"/>
              </a:ext>
            </a:extLst>
          </p:cNvPr>
          <p:cNvSpPr/>
          <p:nvPr/>
        </p:nvSpPr>
        <p:spPr>
          <a:xfrm>
            <a:off x="3547786" y="1533359"/>
            <a:ext cx="2109530" cy="1263212"/>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EE3BE953-2EFA-42DB-FF53-F9058318A614}"/>
              </a:ext>
            </a:extLst>
          </p:cNvPr>
          <p:cNvSpPr/>
          <p:nvPr/>
        </p:nvSpPr>
        <p:spPr>
          <a:xfrm>
            <a:off x="5956419" y="2334567"/>
            <a:ext cx="2244838" cy="1492523"/>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46363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44C6AF1-42F8-0B70-EC88-FB6427D0EC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0185"/>
            <a:ext cx="4857115" cy="1809115"/>
          </a:xfrm>
          <a:prstGeom prst="rect">
            <a:avLst/>
          </a:prstGeom>
        </p:spPr>
      </p:pic>
      <p:pic>
        <p:nvPicPr>
          <p:cNvPr id="5" name="Image 4">
            <a:extLst>
              <a:ext uri="{FF2B5EF4-FFF2-40B4-BE49-F238E27FC236}">
                <a16:creationId xmlns:a16="http://schemas.microsoft.com/office/drawing/2014/main" id="{CF11FEFE-2360-FEC8-57BF-30495D4D5AE3}"/>
              </a:ext>
            </a:extLst>
          </p:cNvPr>
          <p:cNvPicPr>
            <a:picLocks noChangeAspect="1"/>
          </p:cNvPicPr>
          <p:nvPr/>
        </p:nvPicPr>
        <p:blipFill rotWithShape="1">
          <a:blip r:embed="rId3">
            <a:extLst>
              <a:ext uri="{28A0092B-C50C-407E-A947-70E740481C1C}">
                <a14:useLocalDpi xmlns:a14="http://schemas.microsoft.com/office/drawing/2010/main" val="0"/>
              </a:ext>
            </a:extLst>
          </a:blip>
          <a:srcRect t="14898" r="3133" b="4795"/>
          <a:stretch/>
        </p:blipFill>
        <p:spPr bwMode="auto">
          <a:xfrm>
            <a:off x="4934027" y="2111861"/>
            <a:ext cx="5705487" cy="4085838"/>
          </a:xfrm>
          <a:prstGeom prst="rect">
            <a:avLst/>
          </a:prstGeom>
          <a:noFill/>
          <a:ln>
            <a:noFill/>
          </a:ln>
          <a:extLst>
            <a:ext uri="{53640926-AAD7-44D8-BBD7-CCE9431645EC}">
              <a14:shadowObscured xmlns:a14="http://schemas.microsoft.com/office/drawing/2010/main"/>
            </a:ext>
          </a:extLst>
        </p:spPr>
      </p:pic>
      <p:sp>
        <p:nvSpPr>
          <p:cNvPr id="6" name="ZoneTexte 5">
            <a:extLst>
              <a:ext uri="{FF2B5EF4-FFF2-40B4-BE49-F238E27FC236}">
                <a16:creationId xmlns:a16="http://schemas.microsoft.com/office/drawing/2014/main" id="{89210F60-2164-788A-0EFD-F881CEC85CA8}"/>
              </a:ext>
            </a:extLst>
          </p:cNvPr>
          <p:cNvSpPr txBox="1"/>
          <p:nvPr/>
        </p:nvSpPr>
        <p:spPr>
          <a:xfrm>
            <a:off x="5094844" y="1059679"/>
            <a:ext cx="5383851" cy="369332"/>
          </a:xfrm>
          <a:prstGeom prst="rect">
            <a:avLst/>
          </a:prstGeom>
          <a:noFill/>
        </p:spPr>
        <p:txBody>
          <a:bodyPr wrap="square" rtlCol="0">
            <a:spAutoFit/>
          </a:bodyPr>
          <a:lstStyle/>
          <a:p>
            <a:r>
              <a:rPr lang="fr-FR" dirty="0"/>
              <a:t>Assignement des pins de la maquette de système</a:t>
            </a:r>
          </a:p>
        </p:txBody>
      </p:sp>
      <p:sp>
        <p:nvSpPr>
          <p:cNvPr id="7" name="ZoneTexte 6">
            <a:extLst>
              <a:ext uri="{FF2B5EF4-FFF2-40B4-BE49-F238E27FC236}">
                <a16:creationId xmlns:a16="http://schemas.microsoft.com/office/drawing/2014/main" id="{2B03287E-1809-CBF9-354F-B2EA7CF662C5}"/>
              </a:ext>
            </a:extLst>
          </p:cNvPr>
          <p:cNvSpPr txBox="1"/>
          <p:nvPr/>
        </p:nvSpPr>
        <p:spPr>
          <a:xfrm>
            <a:off x="1344538" y="3970114"/>
            <a:ext cx="3321465" cy="369332"/>
          </a:xfrm>
          <a:prstGeom prst="rect">
            <a:avLst/>
          </a:prstGeom>
          <a:noFill/>
        </p:spPr>
        <p:txBody>
          <a:bodyPr wrap="square" rtlCol="0">
            <a:spAutoFit/>
          </a:bodyPr>
          <a:lstStyle/>
          <a:p>
            <a:r>
              <a:rPr lang="fr-FR" dirty="0"/>
              <a:t>La maquette de système</a:t>
            </a:r>
          </a:p>
        </p:txBody>
      </p:sp>
    </p:spTree>
    <p:extLst>
      <p:ext uri="{BB962C8B-B14F-4D97-AF65-F5344CB8AC3E}">
        <p14:creationId xmlns:p14="http://schemas.microsoft.com/office/powerpoint/2010/main" val="2391142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FF7270-92E6-487B-97CF-9DCDF412B0BE}"/>
              </a:ext>
            </a:extLst>
          </p:cNvPr>
          <p:cNvSpPr>
            <a:spLocks noGrp="1"/>
          </p:cNvSpPr>
          <p:nvPr>
            <p:ph type="title"/>
          </p:nvPr>
        </p:nvSpPr>
        <p:spPr>
          <a:xfrm>
            <a:off x="2773599" y="193712"/>
            <a:ext cx="6633466" cy="614344"/>
          </a:xfrm>
        </p:spPr>
        <p:txBody>
          <a:bodyPr/>
          <a:lstStyle/>
          <a:p>
            <a:pPr algn="ctr"/>
            <a:r>
              <a:rPr lang="es-ES" b="1" dirty="0"/>
              <a:t>GESTION DE L’ANÉMOMÈTRE</a:t>
            </a:r>
          </a:p>
        </p:txBody>
      </p:sp>
      <p:pic>
        <p:nvPicPr>
          <p:cNvPr id="5" name="Imagen 4">
            <a:extLst>
              <a:ext uri="{FF2B5EF4-FFF2-40B4-BE49-F238E27FC236}">
                <a16:creationId xmlns:a16="http://schemas.microsoft.com/office/drawing/2014/main" id="{4082918A-A26C-43C9-B8A4-74309EAA93E2}"/>
              </a:ext>
            </a:extLst>
          </p:cNvPr>
          <p:cNvPicPr>
            <a:picLocks noChangeAspect="1"/>
          </p:cNvPicPr>
          <p:nvPr/>
        </p:nvPicPr>
        <p:blipFill>
          <a:blip r:embed="rId2"/>
          <a:stretch>
            <a:fillRect/>
          </a:stretch>
        </p:blipFill>
        <p:spPr>
          <a:xfrm>
            <a:off x="1524000" y="1155699"/>
            <a:ext cx="9429750" cy="4732273"/>
          </a:xfrm>
          <a:prstGeom prst="rect">
            <a:avLst/>
          </a:prstGeom>
        </p:spPr>
      </p:pic>
    </p:spTree>
    <p:extLst>
      <p:ext uri="{BB962C8B-B14F-4D97-AF65-F5344CB8AC3E}">
        <p14:creationId xmlns:p14="http://schemas.microsoft.com/office/powerpoint/2010/main" val="1642730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EFBCD376-98DE-44E4-12D9-3F18EC6BEC8E}"/>
              </a:ext>
            </a:extLst>
          </p:cNvPr>
          <p:cNvSpPr txBox="1"/>
          <p:nvPr/>
        </p:nvSpPr>
        <p:spPr>
          <a:xfrm>
            <a:off x="4072070" y="178999"/>
            <a:ext cx="4047860" cy="369332"/>
          </a:xfrm>
          <a:prstGeom prst="rect">
            <a:avLst/>
          </a:prstGeom>
          <a:noFill/>
        </p:spPr>
        <p:txBody>
          <a:bodyPr wrap="square" rtlCol="0">
            <a:spAutoFit/>
          </a:bodyPr>
          <a:lstStyle/>
          <a:p>
            <a:r>
              <a:rPr lang="fr-FR" b="1" dirty="0"/>
              <a:t>LE SYSTÈME INTERFACE AVALON</a:t>
            </a:r>
          </a:p>
        </p:txBody>
      </p:sp>
      <p:pic>
        <p:nvPicPr>
          <p:cNvPr id="6" name="Image 5">
            <a:extLst>
              <a:ext uri="{FF2B5EF4-FFF2-40B4-BE49-F238E27FC236}">
                <a16:creationId xmlns:a16="http://schemas.microsoft.com/office/drawing/2014/main" id="{15422B9D-D075-D9D7-4FDD-348ED0C84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925" y="676981"/>
            <a:ext cx="5010150" cy="6002020"/>
          </a:xfrm>
          <a:prstGeom prst="rect">
            <a:avLst/>
          </a:prstGeom>
        </p:spPr>
      </p:pic>
    </p:spTree>
    <p:extLst>
      <p:ext uri="{BB962C8B-B14F-4D97-AF65-F5344CB8AC3E}">
        <p14:creationId xmlns:p14="http://schemas.microsoft.com/office/powerpoint/2010/main" val="27429867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1DA3F4F-5859-BA9A-C291-2AA55061D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795" y="270406"/>
            <a:ext cx="5894269" cy="3905863"/>
          </a:xfrm>
          <a:prstGeom prst="rect">
            <a:avLst/>
          </a:prstGeom>
        </p:spPr>
      </p:pic>
      <p:sp>
        <p:nvSpPr>
          <p:cNvPr id="7" name="ZoneTexte 6">
            <a:extLst>
              <a:ext uri="{FF2B5EF4-FFF2-40B4-BE49-F238E27FC236}">
                <a16:creationId xmlns:a16="http://schemas.microsoft.com/office/drawing/2014/main" id="{FCB270E8-2919-945D-6B01-1763FA4D780B}"/>
              </a:ext>
            </a:extLst>
          </p:cNvPr>
          <p:cNvSpPr txBox="1"/>
          <p:nvPr/>
        </p:nvSpPr>
        <p:spPr>
          <a:xfrm>
            <a:off x="6535396" y="1539289"/>
            <a:ext cx="3881927" cy="648434"/>
          </a:xfrm>
          <a:prstGeom prst="rect">
            <a:avLst/>
          </a:prstGeom>
          <a:noFill/>
        </p:spPr>
        <p:txBody>
          <a:bodyPr wrap="square">
            <a:spAutoFit/>
          </a:bodyPr>
          <a:lstStyle/>
          <a:p>
            <a:r>
              <a:rPr lang="fr-FR" dirty="0">
                <a:latin typeface="Calibri" panose="020F0502020204030204" pitchFamily="34" charset="0"/>
                <a:cs typeface="Times New Roman" panose="02020603050405020304" pitchFamily="18" charset="0"/>
              </a:rPr>
              <a:t>Le système SOPC avec les avalons PWM, le compas et le vérin </a:t>
            </a:r>
            <a:endParaRPr lang="fr-FR" dirty="0"/>
          </a:p>
        </p:txBody>
      </p:sp>
    </p:spTree>
    <p:extLst>
      <p:ext uri="{BB962C8B-B14F-4D97-AF65-F5344CB8AC3E}">
        <p14:creationId xmlns:p14="http://schemas.microsoft.com/office/powerpoint/2010/main" val="20322608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1DA3F4F-5859-BA9A-C291-2AA55061D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795" y="270406"/>
            <a:ext cx="5894269" cy="3905863"/>
          </a:xfrm>
          <a:prstGeom prst="rect">
            <a:avLst/>
          </a:prstGeom>
        </p:spPr>
      </p:pic>
      <p:pic>
        <p:nvPicPr>
          <p:cNvPr id="5" name="Image 4">
            <a:extLst>
              <a:ext uri="{FF2B5EF4-FFF2-40B4-BE49-F238E27FC236}">
                <a16:creationId xmlns:a16="http://schemas.microsoft.com/office/drawing/2014/main" id="{DDA278E5-664E-71EC-4D0C-4C743F8BB8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6550" y="4176269"/>
            <a:ext cx="7123917" cy="2323243"/>
          </a:xfrm>
          <a:prstGeom prst="rect">
            <a:avLst/>
          </a:prstGeom>
        </p:spPr>
      </p:pic>
      <p:sp>
        <p:nvSpPr>
          <p:cNvPr id="7" name="ZoneTexte 6">
            <a:extLst>
              <a:ext uri="{FF2B5EF4-FFF2-40B4-BE49-F238E27FC236}">
                <a16:creationId xmlns:a16="http://schemas.microsoft.com/office/drawing/2014/main" id="{FCB270E8-2919-945D-6B01-1763FA4D780B}"/>
              </a:ext>
            </a:extLst>
          </p:cNvPr>
          <p:cNvSpPr txBox="1"/>
          <p:nvPr/>
        </p:nvSpPr>
        <p:spPr>
          <a:xfrm>
            <a:off x="6535396" y="1539289"/>
            <a:ext cx="3881927" cy="648434"/>
          </a:xfrm>
          <a:prstGeom prst="rect">
            <a:avLst/>
          </a:prstGeom>
          <a:noFill/>
        </p:spPr>
        <p:txBody>
          <a:bodyPr wrap="square">
            <a:spAutoFit/>
          </a:bodyPr>
          <a:lstStyle/>
          <a:p>
            <a:r>
              <a:rPr lang="fr-FR" dirty="0">
                <a:latin typeface="Calibri" panose="020F0502020204030204" pitchFamily="34" charset="0"/>
                <a:cs typeface="Times New Roman" panose="02020603050405020304" pitchFamily="18" charset="0"/>
              </a:rPr>
              <a:t>Le système SOPC avec les avalons PWM, le compas et le vérin </a:t>
            </a:r>
            <a:endParaRPr lang="fr-FR" dirty="0"/>
          </a:p>
        </p:txBody>
      </p:sp>
      <p:sp>
        <p:nvSpPr>
          <p:cNvPr id="8" name="ZoneTexte 7">
            <a:extLst>
              <a:ext uri="{FF2B5EF4-FFF2-40B4-BE49-F238E27FC236}">
                <a16:creationId xmlns:a16="http://schemas.microsoft.com/office/drawing/2014/main" id="{C6D49272-5AEA-C4D9-7389-1531C2A9DFAF}"/>
              </a:ext>
            </a:extLst>
          </p:cNvPr>
          <p:cNvSpPr txBox="1"/>
          <p:nvPr/>
        </p:nvSpPr>
        <p:spPr>
          <a:xfrm>
            <a:off x="1015178" y="5184176"/>
            <a:ext cx="3881927" cy="369332"/>
          </a:xfrm>
          <a:prstGeom prst="rect">
            <a:avLst/>
          </a:prstGeom>
          <a:noFill/>
        </p:spPr>
        <p:txBody>
          <a:bodyPr wrap="square">
            <a:spAutoFit/>
          </a:bodyPr>
          <a:lstStyle/>
          <a:p>
            <a:r>
              <a:rPr lang="fr-FR" dirty="0">
                <a:latin typeface="Calibri" panose="020F0502020204030204" pitchFamily="34" charset="0"/>
                <a:cs typeface="Times New Roman" panose="02020603050405020304" pitchFamily="18" charset="0"/>
              </a:rPr>
              <a:t>L’interface Avalon dans Quartus</a:t>
            </a:r>
            <a:endParaRPr lang="fr-FR" dirty="0"/>
          </a:p>
        </p:txBody>
      </p:sp>
    </p:spTree>
    <p:extLst>
      <p:ext uri="{BB962C8B-B14F-4D97-AF65-F5344CB8AC3E}">
        <p14:creationId xmlns:p14="http://schemas.microsoft.com/office/powerpoint/2010/main" val="22977090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596FFC5D-9D7F-5975-2158-5CB905469270}"/>
              </a:ext>
            </a:extLst>
          </p:cNvPr>
          <p:cNvSpPr txBox="1"/>
          <p:nvPr/>
        </p:nvSpPr>
        <p:spPr>
          <a:xfrm>
            <a:off x="3188649" y="162371"/>
            <a:ext cx="5814702" cy="369332"/>
          </a:xfrm>
          <a:prstGeom prst="rect">
            <a:avLst/>
          </a:prstGeom>
          <a:noFill/>
        </p:spPr>
        <p:txBody>
          <a:bodyPr wrap="square" rtlCol="0">
            <a:spAutoFit/>
          </a:bodyPr>
          <a:lstStyle/>
          <a:p>
            <a:r>
              <a:rPr lang="fr-FR" b="1" dirty="0"/>
              <a:t>LE SYSTÈME COMPLET DE L’INTERFACE AVALON</a:t>
            </a:r>
          </a:p>
        </p:txBody>
      </p:sp>
      <p:pic>
        <p:nvPicPr>
          <p:cNvPr id="5" name="Image 4">
            <a:extLst>
              <a:ext uri="{FF2B5EF4-FFF2-40B4-BE49-F238E27FC236}">
                <a16:creationId xmlns:a16="http://schemas.microsoft.com/office/drawing/2014/main" id="{E64F8A6C-4BF0-F121-5440-9CF6F861D7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295" y="1451360"/>
            <a:ext cx="10163409" cy="4137590"/>
          </a:xfrm>
          <a:prstGeom prst="rect">
            <a:avLst/>
          </a:prstGeom>
        </p:spPr>
      </p:pic>
      <p:sp>
        <p:nvSpPr>
          <p:cNvPr id="6" name="Rectangle 5">
            <a:extLst>
              <a:ext uri="{FF2B5EF4-FFF2-40B4-BE49-F238E27FC236}">
                <a16:creationId xmlns:a16="http://schemas.microsoft.com/office/drawing/2014/main" id="{E587F416-FE36-A132-D86E-23BFC345FE27}"/>
              </a:ext>
            </a:extLst>
          </p:cNvPr>
          <p:cNvSpPr/>
          <p:nvPr/>
        </p:nvSpPr>
        <p:spPr>
          <a:xfrm>
            <a:off x="2906851" y="2276844"/>
            <a:ext cx="2109530" cy="2158424"/>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699282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596FFC5D-9D7F-5975-2158-5CB905469270}"/>
              </a:ext>
            </a:extLst>
          </p:cNvPr>
          <p:cNvSpPr txBox="1"/>
          <p:nvPr/>
        </p:nvSpPr>
        <p:spPr>
          <a:xfrm>
            <a:off x="3188649" y="162371"/>
            <a:ext cx="5814702" cy="369332"/>
          </a:xfrm>
          <a:prstGeom prst="rect">
            <a:avLst/>
          </a:prstGeom>
          <a:noFill/>
        </p:spPr>
        <p:txBody>
          <a:bodyPr wrap="square" rtlCol="0">
            <a:spAutoFit/>
          </a:bodyPr>
          <a:lstStyle/>
          <a:p>
            <a:r>
              <a:rPr lang="fr-FR" b="1" dirty="0"/>
              <a:t>LE SYSTÈME COMPLET DE L’INTERFACE AVALON</a:t>
            </a:r>
          </a:p>
        </p:txBody>
      </p:sp>
      <p:pic>
        <p:nvPicPr>
          <p:cNvPr id="5" name="Image 4">
            <a:extLst>
              <a:ext uri="{FF2B5EF4-FFF2-40B4-BE49-F238E27FC236}">
                <a16:creationId xmlns:a16="http://schemas.microsoft.com/office/drawing/2014/main" id="{E64F8A6C-4BF0-F121-5440-9CF6F861D7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295" y="1451360"/>
            <a:ext cx="10163409" cy="4137590"/>
          </a:xfrm>
          <a:prstGeom prst="rect">
            <a:avLst/>
          </a:prstGeom>
        </p:spPr>
      </p:pic>
      <p:sp>
        <p:nvSpPr>
          <p:cNvPr id="6" name="Rectangle 5">
            <a:extLst>
              <a:ext uri="{FF2B5EF4-FFF2-40B4-BE49-F238E27FC236}">
                <a16:creationId xmlns:a16="http://schemas.microsoft.com/office/drawing/2014/main" id="{E587F416-FE36-A132-D86E-23BFC345FE27}"/>
              </a:ext>
            </a:extLst>
          </p:cNvPr>
          <p:cNvSpPr/>
          <p:nvPr/>
        </p:nvSpPr>
        <p:spPr>
          <a:xfrm>
            <a:off x="2906851" y="2276844"/>
            <a:ext cx="2109530" cy="2158424"/>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FA6B52CD-3B26-9714-F3E1-CBE38296635F}"/>
              </a:ext>
            </a:extLst>
          </p:cNvPr>
          <p:cNvSpPr/>
          <p:nvPr/>
        </p:nvSpPr>
        <p:spPr>
          <a:xfrm>
            <a:off x="6204103" y="2531793"/>
            <a:ext cx="645013" cy="331048"/>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85633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596FFC5D-9D7F-5975-2158-5CB905469270}"/>
              </a:ext>
            </a:extLst>
          </p:cNvPr>
          <p:cNvSpPr txBox="1"/>
          <p:nvPr/>
        </p:nvSpPr>
        <p:spPr>
          <a:xfrm>
            <a:off x="3188649" y="162371"/>
            <a:ext cx="5814702" cy="369332"/>
          </a:xfrm>
          <a:prstGeom prst="rect">
            <a:avLst/>
          </a:prstGeom>
          <a:noFill/>
        </p:spPr>
        <p:txBody>
          <a:bodyPr wrap="square" rtlCol="0">
            <a:spAutoFit/>
          </a:bodyPr>
          <a:lstStyle/>
          <a:p>
            <a:r>
              <a:rPr lang="fr-FR" b="1" dirty="0"/>
              <a:t>LE SYSTÈME COMPLET DE L’INTERFACE AVALON</a:t>
            </a:r>
          </a:p>
        </p:txBody>
      </p:sp>
      <p:pic>
        <p:nvPicPr>
          <p:cNvPr id="5" name="Image 4">
            <a:extLst>
              <a:ext uri="{FF2B5EF4-FFF2-40B4-BE49-F238E27FC236}">
                <a16:creationId xmlns:a16="http://schemas.microsoft.com/office/drawing/2014/main" id="{E64F8A6C-4BF0-F121-5440-9CF6F861D7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295" y="1451360"/>
            <a:ext cx="10163409" cy="4137590"/>
          </a:xfrm>
          <a:prstGeom prst="rect">
            <a:avLst/>
          </a:prstGeom>
        </p:spPr>
      </p:pic>
      <p:sp>
        <p:nvSpPr>
          <p:cNvPr id="6" name="Rectangle 5">
            <a:extLst>
              <a:ext uri="{FF2B5EF4-FFF2-40B4-BE49-F238E27FC236}">
                <a16:creationId xmlns:a16="http://schemas.microsoft.com/office/drawing/2014/main" id="{E587F416-FE36-A132-D86E-23BFC345FE27}"/>
              </a:ext>
            </a:extLst>
          </p:cNvPr>
          <p:cNvSpPr/>
          <p:nvPr/>
        </p:nvSpPr>
        <p:spPr>
          <a:xfrm>
            <a:off x="2906851" y="2276844"/>
            <a:ext cx="2109530" cy="2158424"/>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D550E174-B270-02BD-FEDD-357458A5B6FD}"/>
              </a:ext>
            </a:extLst>
          </p:cNvPr>
          <p:cNvSpPr/>
          <p:nvPr/>
        </p:nvSpPr>
        <p:spPr>
          <a:xfrm>
            <a:off x="6204103" y="2531793"/>
            <a:ext cx="645013" cy="331048"/>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4CFAD02F-8186-00BD-61FF-124C457FD1A3}"/>
              </a:ext>
            </a:extLst>
          </p:cNvPr>
          <p:cNvSpPr/>
          <p:nvPr/>
        </p:nvSpPr>
        <p:spPr>
          <a:xfrm>
            <a:off x="8048570" y="3263476"/>
            <a:ext cx="645013" cy="331048"/>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43333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596FFC5D-9D7F-5975-2158-5CB905469270}"/>
              </a:ext>
            </a:extLst>
          </p:cNvPr>
          <p:cNvSpPr txBox="1"/>
          <p:nvPr/>
        </p:nvSpPr>
        <p:spPr>
          <a:xfrm>
            <a:off x="3188649" y="162371"/>
            <a:ext cx="5814702" cy="369332"/>
          </a:xfrm>
          <a:prstGeom prst="rect">
            <a:avLst/>
          </a:prstGeom>
          <a:noFill/>
        </p:spPr>
        <p:txBody>
          <a:bodyPr wrap="square" rtlCol="0">
            <a:spAutoFit/>
          </a:bodyPr>
          <a:lstStyle/>
          <a:p>
            <a:r>
              <a:rPr lang="fr-FR" b="1" dirty="0"/>
              <a:t>LE SYSTÈME COMPLET DE L’INTERFACE AVALON</a:t>
            </a:r>
          </a:p>
        </p:txBody>
      </p:sp>
      <p:pic>
        <p:nvPicPr>
          <p:cNvPr id="5" name="Image 4">
            <a:extLst>
              <a:ext uri="{FF2B5EF4-FFF2-40B4-BE49-F238E27FC236}">
                <a16:creationId xmlns:a16="http://schemas.microsoft.com/office/drawing/2014/main" id="{E64F8A6C-4BF0-F121-5440-9CF6F861D7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295" y="1451360"/>
            <a:ext cx="10163409" cy="4137590"/>
          </a:xfrm>
          <a:prstGeom prst="rect">
            <a:avLst/>
          </a:prstGeom>
        </p:spPr>
      </p:pic>
      <p:sp>
        <p:nvSpPr>
          <p:cNvPr id="6" name="Rectangle 5">
            <a:extLst>
              <a:ext uri="{FF2B5EF4-FFF2-40B4-BE49-F238E27FC236}">
                <a16:creationId xmlns:a16="http://schemas.microsoft.com/office/drawing/2014/main" id="{E587F416-FE36-A132-D86E-23BFC345FE27}"/>
              </a:ext>
            </a:extLst>
          </p:cNvPr>
          <p:cNvSpPr/>
          <p:nvPr/>
        </p:nvSpPr>
        <p:spPr>
          <a:xfrm>
            <a:off x="2906851" y="2276844"/>
            <a:ext cx="2109530" cy="2158424"/>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D550E174-B270-02BD-FEDD-357458A5B6FD}"/>
              </a:ext>
            </a:extLst>
          </p:cNvPr>
          <p:cNvSpPr/>
          <p:nvPr/>
        </p:nvSpPr>
        <p:spPr>
          <a:xfrm>
            <a:off x="6204103" y="2531793"/>
            <a:ext cx="645013" cy="331048"/>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4CFAD02F-8186-00BD-61FF-124C457FD1A3}"/>
              </a:ext>
            </a:extLst>
          </p:cNvPr>
          <p:cNvSpPr/>
          <p:nvPr/>
        </p:nvSpPr>
        <p:spPr>
          <a:xfrm>
            <a:off x="8057116" y="3300412"/>
            <a:ext cx="601109" cy="294111"/>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58BFD546-23AE-8F3F-04B0-9317F28E5411}"/>
              </a:ext>
            </a:extLst>
          </p:cNvPr>
          <p:cNvSpPr/>
          <p:nvPr/>
        </p:nvSpPr>
        <p:spPr>
          <a:xfrm>
            <a:off x="6263925" y="4380738"/>
            <a:ext cx="401796" cy="131441"/>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7239687E-F9CF-B2B6-833E-1C787CEB5003}"/>
              </a:ext>
            </a:extLst>
          </p:cNvPr>
          <p:cNvSpPr/>
          <p:nvPr/>
        </p:nvSpPr>
        <p:spPr>
          <a:xfrm>
            <a:off x="9209374" y="3097952"/>
            <a:ext cx="310641" cy="331048"/>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0E1C835A-57B7-88EB-5192-565D588D39FE}"/>
              </a:ext>
            </a:extLst>
          </p:cNvPr>
          <p:cNvSpPr/>
          <p:nvPr/>
        </p:nvSpPr>
        <p:spPr>
          <a:xfrm>
            <a:off x="8057116" y="3006301"/>
            <a:ext cx="601109" cy="294111"/>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04471625-7274-245D-D178-B5A439DE2053}"/>
              </a:ext>
            </a:extLst>
          </p:cNvPr>
          <p:cNvSpPr/>
          <p:nvPr/>
        </p:nvSpPr>
        <p:spPr>
          <a:xfrm>
            <a:off x="7020796" y="4449685"/>
            <a:ext cx="698264" cy="294111"/>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169110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A3D9157-7421-4A82-89D4-9890C1605A93}"/>
              </a:ext>
            </a:extLst>
          </p:cNvPr>
          <p:cNvSpPr txBox="1">
            <a:spLocks/>
          </p:cNvSpPr>
          <p:nvPr/>
        </p:nvSpPr>
        <p:spPr>
          <a:xfrm>
            <a:off x="3341138" y="279399"/>
            <a:ext cx="5509723" cy="469901"/>
          </a:xfrm>
          <a:prstGeom prst="rect">
            <a:avLst/>
          </a:prstGeom>
        </p:spPr>
        <p:txBody>
          <a:bodyPr vert="horz" lIns="91440" tIns="45720" rIns="91440" bIns="45720" rtlCol="0" anchor="t">
            <a:normAutofit fontScale="90000" lnSpcReduction="1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ctr"/>
            <a:r>
              <a:rPr lang="es-ES" b="1" dirty="0"/>
              <a:t>CONCLUSION</a:t>
            </a:r>
          </a:p>
        </p:txBody>
      </p:sp>
      <p:pic>
        <p:nvPicPr>
          <p:cNvPr id="7" name="Imagen 6">
            <a:extLst>
              <a:ext uri="{FF2B5EF4-FFF2-40B4-BE49-F238E27FC236}">
                <a16:creationId xmlns:a16="http://schemas.microsoft.com/office/drawing/2014/main" id="{A4CB7105-BD82-410E-BA1B-EAA19828B130}"/>
              </a:ext>
            </a:extLst>
          </p:cNvPr>
          <p:cNvPicPr>
            <a:picLocks noChangeAspect="1"/>
          </p:cNvPicPr>
          <p:nvPr/>
        </p:nvPicPr>
        <p:blipFill rotWithShape="1">
          <a:blip r:embed="rId2"/>
          <a:srcRect l="239" r="921"/>
          <a:stretch/>
        </p:blipFill>
        <p:spPr>
          <a:xfrm>
            <a:off x="1321764" y="1159278"/>
            <a:ext cx="9548472" cy="4733521"/>
          </a:xfrm>
          <a:prstGeom prst="rect">
            <a:avLst/>
          </a:prstGeom>
        </p:spPr>
      </p:pic>
    </p:spTree>
    <p:extLst>
      <p:ext uri="{BB962C8B-B14F-4D97-AF65-F5344CB8AC3E}">
        <p14:creationId xmlns:p14="http://schemas.microsoft.com/office/powerpoint/2010/main" val="3129468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AA7686-BFE1-4AF9-9E7F-839DAFE20BA1}"/>
              </a:ext>
            </a:extLst>
          </p:cNvPr>
          <p:cNvSpPr>
            <a:spLocks noGrp="1"/>
          </p:cNvSpPr>
          <p:nvPr>
            <p:ph type="title"/>
          </p:nvPr>
        </p:nvSpPr>
        <p:spPr>
          <a:xfrm>
            <a:off x="4157054" y="134957"/>
            <a:ext cx="3877892" cy="550844"/>
          </a:xfrm>
        </p:spPr>
        <p:txBody>
          <a:bodyPr>
            <a:normAutofit fontScale="90000"/>
          </a:bodyPr>
          <a:lstStyle/>
          <a:p>
            <a:pPr algn="ctr"/>
            <a:r>
              <a:rPr lang="es-ES" b="1" dirty="0"/>
              <a:t>GESTION DE CAP</a:t>
            </a:r>
          </a:p>
        </p:txBody>
      </p:sp>
      <p:pic>
        <p:nvPicPr>
          <p:cNvPr id="5" name="Imagen 4">
            <a:extLst>
              <a:ext uri="{FF2B5EF4-FFF2-40B4-BE49-F238E27FC236}">
                <a16:creationId xmlns:a16="http://schemas.microsoft.com/office/drawing/2014/main" id="{B0A8263D-E41C-4E0F-92C3-ACF658076276}"/>
              </a:ext>
            </a:extLst>
          </p:cNvPr>
          <p:cNvPicPr>
            <a:picLocks noChangeAspect="1"/>
          </p:cNvPicPr>
          <p:nvPr/>
        </p:nvPicPr>
        <p:blipFill>
          <a:blip r:embed="rId2"/>
          <a:stretch>
            <a:fillRect/>
          </a:stretch>
        </p:blipFill>
        <p:spPr>
          <a:xfrm>
            <a:off x="1581150" y="685801"/>
            <a:ext cx="9029700" cy="5576049"/>
          </a:xfrm>
          <a:prstGeom prst="rect">
            <a:avLst/>
          </a:prstGeom>
        </p:spPr>
      </p:pic>
    </p:spTree>
    <p:extLst>
      <p:ext uri="{BB962C8B-B14F-4D97-AF65-F5344CB8AC3E}">
        <p14:creationId xmlns:p14="http://schemas.microsoft.com/office/powerpoint/2010/main" val="2598785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3D88195-966D-4D66-9B35-08BFE82A72BF}"/>
              </a:ext>
            </a:extLst>
          </p:cNvPr>
          <p:cNvSpPr txBox="1"/>
          <p:nvPr/>
        </p:nvSpPr>
        <p:spPr>
          <a:xfrm>
            <a:off x="1219200" y="228600"/>
            <a:ext cx="9080371" cy="369332"/>
          </a:xfrm>
          <a:prstGeom prst="rect">
            <a:avLst/>
          </a:prstGeom>
          <a:noFill/>
        </p:spPr>
        <p:txBody>
          <a:bodyPr wrap="none" rtlCol="0">
            <a:spAutoFit/>
          </a:bodyPr>
          <a:lstStyle/>
          <a:p>
            <a:r>
              <a:rPr lang="es-ES" dirty="0"/>
              <a:t>Ce </a:t>
            </a:r>
            <a:r>
              <a:rPr lang="es-ES" dirty="0" err="1"/>
              <a:t>schéma</a:t>
            </a:r>
            <a:r>
              <a:rPr lang="es-ES" dirty="0"/>
              <a:t> </a:t>
            </a:r>
            <a:r>
              <a:rPr lang="es-ES" dirty="0" err="1"/>
              <a:t>reprèsente</a:t>
            </a:r>
            <a:r>
              <a:rPr lang="es-ES" dirty="0"/>
              <a:t> le </a:t>
            </a:r>
            <a:r>
              <a:rPr lang="es-ES" dirty="0" err="1"/>
              <a:t>comportement</a:t>
            </a:r>
            <a:r>
              <a:rPr lang="es-ES" dirty="0"/>
              <a:t> de </a:t>
            </a:r>
            <a:r>
              <a:rPr lang="es-ES" dirty="0" err="1"/>
              <a:t>système</a:t>
            </a:r>
            <a:r>
              <a:rPr lang="es-ES" dirty="0"/>
              <a:t> de CAP </a:t>
            </a:r>
            <a:r>
              <a:rPr lang="es-ES" dirty="0" err="1"/>
              <a:t>avec</a:t>
            </a:r>
            <a:r>
              <a:rPr lang="es-ES" dirty="0"/>
              <a:t> les </a:t>
            </a:r>
            <a:r>
              <a:rPr lang="es-ES" dirty="0" err="1"/>
              <a:t>entrées</a:t>
            </a:r>
            <a:r>
              <a:rPr lang="es-ES" dirty="0"/>
              <a:t> / </a:t>
            </a:r>
            <a:r>
              <a:rPr lang="es-ES" dirty="0" err="1"/>
              <a:t>sorties</a:t>
            </a:r>
            <a:r>
              <a:rPr lang="es-ES" dirty="0"/>
              <a:t> :</a:t>
            </a:r>
          </a:p>
        </p:txBody>
      </p:sp>
      <p:pic>
        <p:nvPicPr>
          <p:cNvPr id="6" name="Imagen 5">
            <a:extLst>
              <a:ext uri="{FF2B5EF4-FFF2-40B4-BE49-F238E27FC236}">
                <a16:creationId xmlns:a16="http://schemas.microsoft.com/office/drawing/2014/main" id="{7E709F6B-80B1-4501-A3BA-DD2F76A1F5C2}"/>
              </a:ext>
            </a:extLst>
          </p:cNvPr>
          <p:cNvPicPr>
            <a:picLocks noChangeAspect="1"/>
          </p:cNvPicPr>
          <p:nvPr/>
        </p:nvPicPr>
        <p:blipFill>
          <a:blip r:embed="rId2"/>
          <a:stretch>
            <a:fillRect/>
          </a:stretch>
        </p:blipFill>
        <p:spPr>
          <a:xfrm>
            <a:off x="1944622" y="782637"/>
            <a:ext cx="7629525" cy="3667125"/>
          </a:xfrm>
          <a:prstGeom prst="rect">
            <a:avLst/>
          </a:prstGeom>
        </p:spPr>
      </p:pic>
      <p:sp>
        <p:nvSpPr>
          <p:cNvPr id="7" name="CuadroTexto 6">
            <a:extLst>
              <a:ext uri="{FF2B5EF4-FFF2-40B4-BE49-F238E27FC236}">
                <a16:creationId xmlns:a16="http://schemas.microsoft.com/office/drawing/2014/main" id="{CE6631A2-332D-45A3-8CF8-A73D44ECDE67}"/>
              </a:ext>
            </a:extLst>
          </p:cNvPr>
          <p:cNvSpPr txBox="1"/>
          <p:nvPr/>
        </p:nvSpPr>
        <p:spPr>
          <a:xfrm>
            <a:off x="1219200" y="4775200"/>
            <a:ext cx="9893300" cy="1200329"/>
          </a:xfrm>
          <a:prstGeom prst="rect">
            <a:avLst/>
          </a:prstGeom>
          <a:noFill/>
        </p:spPr>
        <p:txBody>
          <a:bodyPr wrap="square" rtlCol="0">
            <a:spAutoFit/>
          </a:bodyPr>
          <a:lstStyle/>
          <a:p>
            <a:pPr algn="just"/>
            <a:r>
              <a:rPr lang="es-ES" dirty="0" err="1"/>
              <a:t>Il</a:t>
            </a:r>
            <a:r>
              <a:rPr lang="es-ES" dirty="0"/>
              <a:t> </a:t>
            </a:r>
            <a:r>
              <a:rPr lang="es-ES" dirty="0" err="1"/>
              <a:t>s’agit</a:t>
            </a:r>
            <a:r>
              <a:rPr lang="es-ES" dirty="0"/>
              <a:t> de </a:t>
            </a:r>
            <a:r>
              <a:rPr lang="es-ES" dirty="0" err="1"/>
              <a:t>notre</a:t>
            </a:r>
            <a:r>
              <a:rPr lang="es-ES" dirty="0"/>
              <a:t> </a:t>
            </a:r>
            <a:r>
              <a:rPr lang="es-ES" dirty="0" err="1"/>
              <a:t>composant</a:t>
            </a:r>
            <a:r>
              <a:rPr lang="es-ES" dirty="0"/>
              <a:t> hardware qui </a:t>
            </a:r>
            <a:r>
              <a:rPr lang="es-ES" dirty="0" err="1"/>
              <a:t>est</a:t>
            </a:r>
            <a:r>
              <a:rPr lang="es-ES" dirty="0"/>
              <a:t> le compas CMPS03 qui </a:t>
            </a:r>
            <a:r>
              <a:rPr lang="es-ES" dirty="0" err="1"/>
              <a:t>sert</a:t>
            </a:r>
            <a:r>
              <a:rPr lang="es-ES" dirty="0"/>
              <a:t> à </a:t>
            </a:r>
            <a:r>
              <a:rPr lang="es-ES" dirty="0" err="1"/>
              <a:t>donner</a:t>
            </a:r>
            <a:r>
              <a:rPr lang="es-ES" dirty="0"/>
              <a:t> la </a:t>
            </a:r>
            <a:r>
              <a:rPr lang="es-ES" dirty="0" err="1"/>
              <a:t>direction</a:t>
            </a:r>
            <a:r>
              <a:rPr lang="es-ES" dirty="0"/>
              <a:t> en </a:t>
            </a:r>
            <a:r>
              <a:rPr lang="es-ES" dirty="0" err="1"/>
              <a:t>fonction</a:t>
            </a:r>
            <a:r>
              <a:rPr lang="es-ES" dirty="0"/>
              <a:t> des </a:t>
            </a:r>
            <a:r>
              <a:rPr lang="es-ES" dirty="0" err="1"/>
              <a:t>degrés</a:t>
            </a:r>
            <a:r>
              <a:rPr lang="es-ES" dirty="0"/>
              <a:t> de 0º </a:t>
            </a:r>
            <a:r>
              <a:rPr lang="es-ES" dirty="0">
                <a:sym typeface="Wingdings" panose="05000000000000000000" pitchFamily="2" charset="2"/>
              </a:rPr>
              <a:t> 360 º </a:t>
            </a:r>
            <a:r>
              <a:rPr lang="es-ES" dirty="0" err="1">
                <a:sym typeface="Wingdings" panose="05000000000000000000" pitchFamily="2" charset="2"/>
              </a:rPr>
              <a:t>codés</a:t>
            </a:r>
            <a:r>
              <a:rPr lang="es-ES" dirty="0">
                <a:sym typeface="Wingdings" panose="05000000000000000000" pitchFamily="2" charset="2"/>
              </a:rPr>
              <a:t> sur une trame de </a:t>
            </a:r>
            <a:r>
              <a:rPr lang="es-ES" dirty="0" err="1">
                <a:sym typeface="Wingdings" panose="05000000000000000000" pitchFamily="2" charset="2"/>
              </a:rPr>
              <a:t>sortie</a:t>
            </a:r>
            <a:r>
              <a:rPr lang="es-ES" dirty="0">
                <a:sym typeface="Wingdings" panose="05000000000000000000" pitchFamily="2" charset="2"/>
              </a:rPr>
              <a:t> de 9 bits car un </a:t>
            </a:r>
            <a:r>
              <a:rPr lang="es-ES" dirty="0" err="1">
                <a:sym typeface="Wingdings" panose="05000000000000000000" pitchFamily="2" charset="2"/>
              </a:rPr>
              <a:t>octets</a:t>
            </a:r>
            <a:r>
              <a:rPr lang="es-ES" dirty="0">
                <a:sym typeface="Wingdings" panose="05000000000000000000" pitchFamily="2" charset="2"/>
              </a:rPr>
              <a:t> (8 bits) </a:t>
            </a:r>
            <a:r>
              <a:rPr lang="es-ES" dirty="0" err="1">
                <a:sym typeface="Wingdings" panose="05000000000000000000" pitchFamily="2" charset="2"/>
              </a:rPr>
              <a:t>contient</a:t>
            </a:r>
            <a:r>
              <a:rPr lang="es-ES" dirty="0">
                <a:sym typeface="Wingdings" panose="05000000000000000000" pitchFamily="2" charset="2"/>
              </a:rPr>
              <a:t> </a:t>
            </a:r>
            <a:r>
              <a:rPr lang="es-ES" dirty="0" err="1">
                <a:sym typeface="Wingdings" panose="05000000000000000000" pitchFamily="2" charset="2"/>
              </a:rPr>
              <a:t>qu’une</a:t>
            </a:r>
            <a:r>
              <a:rPr lang="es-ES" dirty="0">
                <a:sym typeface="Wingdings" panose="05000000000000000000" pitchFamily="2" charset="2"/>
              </a:rPr>
              <a:t> </a:t>
            </a:r>
            <a:r>
              <a:rPr lang="es-ES" dirty="0" err="1">
                <a:sym typeface="Wingdings" panose="05000000000000000000" pitchFamily="2" charset="2"/>
              </a:rPr>
              <a:t>valeur</a:t>
            </a:r>
            <a:r>
              <a:rPr lang="es-ES" dirty="0">
                <a:sym typeface="Wingdings" panose="05000000000000000000" pitchFamily="2" charset="2"/>
              </a:rPr>
              <a:t> de 255 en </a:t>
            </a:r>
            <a:r>
              <a:rPr lang="es-ES" dirty="0" err="1">
                <a:sym typeface="Wingdings" panose="05000000000000000000" pitchFamily="2" charset="2"/>
              </a:rPr>
              <a:t>max</a:t>
            </a:r>
            <a:r>
              <a:rPr lang="es-ES" dirty="0">
                <a:sym typeface="Wingdings" panose="05000000000000000000" pitchFamily="2" charset="2"/>
              </a:rPr>
              <a:t> </a:t>
            </a:r>
            <a:r>
              <a:rPr lang="es-ES" dirty="0" err="1">
                <a:sym typeface="Wingdings" panose="05000000000000000000" pitchFamily="2" charset="2"/>
              </a:rPr>
              <a:t>tandis</a:t>
            </a:r>
            <a:r>
              <a:rPr lang="es-ES" dirty="0">
                <a:sym typeface="Wingdings" panose="05000000000000000000" pitchFamily="2" charset="2"/>
              </a:rPr>
              <a:t> </a:t>
            </a:r>
            <a:r>
              <a:rPr lang="es-ES" dirty="0" err="1">
                <a:sym typeface="Wingdings" panose="05000000000000000000" pitchFamily="2" charset="2"/>
              </a:rPr>
              <a:t>qu’on</a:t>
            </a:r>
            <a:r>
              <a:rPr lang="es-ES" dirty="0">
                <a:sym typeface="Wingdings" panose="05000000000000000000" pitchFamily="2" charset="2"/>
              </a:rPr>
              <a:t> </a:t>
            </a:r>
            <a:r>
              <a:rPr lang="es-ES" dirty="0" err="1">
                <a:sym typeface="Wingdings" panose="05000000000000000000" pitchFamily="2" charset="2"/>
              </a:rPr>
              <a:t>veux</a:t>
            </a:r>
            <a:r>
              <a:rPr lang="es-ES" dirty="0">
                <a:sym typeface="Wingdings" panose="05000000000000000000" pitchFamily="2" charset="2"/>
              </a:rPr>
              <a:t> une </a:t>
            </a:r>
            <a:r>
              <a:rPr lang="es-ES" dirty="0" err="1">
                <a:sym typeface="Wingdings" panose="05000000000000000000" pitchFamily="2" charset="2"/>
              </a:rPr>
              <a:t>valeur</a:t>
            </a:r>
            <a:r>
              <a:rPr lang="es-ES" dirty="0">
                <a:sym typeface="Wingdings" panose="05000000000000000000" pitchFamily="2" charset="2"/>
              </a:rPr>
              <a:t> de 360 </a:t>
            </a:r>
            <a:r>
              <a:rPr lang="es-ES" dirty="0" err="1">
                <a:sym typeface="Wingdings" panose="05000000000000000000" pitchFamily="2" charset="2"/>
              </a:rPr>
              <a:t>pour</a:t>
            </a:r>
            <a:r>
              <a:rPr lang="es-ES" dirty="0">
                <a:sym typeface="Wingdings" panose="05000000000000000000" pitchFamily="2" charset="2"/>
              </a:rPr>
              <a:t> </a:t>
            </a:r>
            <a:r>
              <a:rPr lang="es-ES" dirty="0" err="1">
                <a:sym typeface="Wingdings" panose="05000000000000000000" pitchFamily="2" charset="2"/>
              </a:rPr>
              <a:t>notre</a:t>
            </a:r>
            <a:r>
              <a:rPr lang="es-ES" dirty="0">
                <a:sym typeface="Wingdings" panose="05000000000000000000" pitchFamily="2" charset="2"/>
              </a:rPr>
              <a:t> </a:t>
            </a:r>
            <a:r>
              <a:rPr lang="es-ES" dirty="0" err="1">
                <a:sym typeface="Wingdings" panose="05000000000000000000" pitchFamily="2" charset="2"/>
              </a:rPr>
              <a:t>donnée</a:t>
            </a:r>
            <a:r>
              <a:rPr lang="es-ES" dirty="0">
                <a:sym typeface="Wingdings" panose="05000000000000000000" pitchFamily="2" charset="2"/>
              </a:rPr>
              <a:t> de compas .</a:t>
            </a:r>
            <a:endParaRPr lang="es-ES" dirty="0"/>
          </a:p>
        </p:txBody>
      </p:sp>
    </p:spTree>
    <p:extLst>
      <p:ext uri="{BB962C8B-B14F-4D97-AF65-F5344CB8AC3E}">
        <p14:creationId xmlns:p14="http://schemas.microsoft.com/office/powerpoint/2010/main" val="1738006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11BB362A-3B2C-5533-A708-2C99B7FD27C1}"/>
              </a:ext>
            </a:extLst>
          </p:cNvPr>
          <p:cNvSpPr txBox="1"/>
          <p:nvPr/>
        </p:nvSpPr>
        <p:spPr>
          <a:xfrm>
            <a:off x="1553910" y="56094"/>
            <a:ext cx="9084180" cy="1200329"/>
          </a:xfrm>
          <a:prstGeom prst="rect">
            <a:avLst/>
          </a:prstGeom>
          <a:noFill/>
        </p:spPr>
        <p:txBody>
          <a:bodyPr wrap="square" rtlCol="0">
            <a:spAutoFit/>
          </a:bodyPr>
          <a:lstStyle/>
          <a:p>
            <a:pPr algn="just"/>
            <a:r>
              <a:rPr lang="fr-FR" sz="1800" dirty="0">
                <a:effectLst/>
                <a:latin typeface="Calibri" panose="020F0502020204030204" pitchFamily="34" charset="0"/>
                <a:ea typeface="Calibri" panose="020F0502020204030204" pitchFamily="34" charset="0"/>
                <a:cs typeface="Calibri" panose="020F0502020204030204" pitchFamily="34" charset="0"/>
              </a:rPr>
              <a:t>Cette figure représente la relation entre le PWM et l’angle de la direction de CMPS03, la largeur de l’impulsion change en fonction de l’angle d’une valeur de 1ms pour un angle de 1º et une période maximale de </a:t>
            </a:r>
            <a:r>
              <a:rPr lang="fr-FR" sz="1800" b="1" dirty="0">
                <a:effectLst/>
                <a:latin typeface="Calibri" panose="020F0502020204030204" pitchFamily="34" charset="0"/>
                <a:ea typeface="Calibri" panose="020F0502020204030204" pitchFamily="34" charset="0"/>
                <a:cs typeface="Calibri" panose="020F0502020204030204" pitchFamily="34" charset="0"/>
              </a:rPr>
              <a:t>66ms</a:t>
            </a:r>
            <a:r>
              <a:rPr lang="fr-FR" sz="1800" dirty="0">
                <a:effectLst/>
                <a:latin typeface="Calibri" panose="020F0502020204030204" pitchFamily="34" charset="0"/>
                <a:ea typeface="Calibri" panose="020F0502020204030204" pitchFamily="34" charset="0"/>
                <a:cs typeface="Calibri" panose="020F0502020204030204" pitchFamily="34" charset="0"/>
              </a:rPr>
              <a:t> et une valeur maximale de 37ms pour un angle de 360º et une période de </a:t>
            </a:r>
            <a:r>
              <a:rPr lang="fr-FR" sz="1800" b="1" dirty="0">
                <a:effectLst/>
                <a:latin typeface="Calibri" panose="020F0502020204030204" pitchFamily="34" charset="0"/>
                <a:ea typeface="Calibri" panose="020F0502020204030204" pitchFamily="34" charset="0"/>
                <a:cs typeface="Calibri" panose="020F0502020204030204" pitchFamily="34" charset="0"/>
              </a:rPr>
              <a:t>102ms</a:t>
            </a:r>
            <a:r>
              <a:rPr lang="fr-FR" sz="1800" dirty="0">
                <a:effectLst/>
                <a:latin typeface="Calibri" panose="020F0502020204030204" pitchFamily="34" charset="0"/>
                <a:ea typeface="Calibri" panose="020F0502020204030204" pitchFamily="34" charset="0"/>
                <a:cs typeface="Calibri" panose="020F0502020204030204" pitchFamily="34"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5">
            <a:extLst>
              <a:ext uri="{FF2B5EF4-FFF2-40B4-BE49-F238E27FC236}">
                <a16:creationId xmlns:a16="http://schemas.microsoft.com/office/drawing/2014/main" id="{FB11AC49-731C-5DB2-DC31-204BE2E3F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6379" y="1409682"/>
            <a:ext cx="5025411" cy="4912341"/>
          </a:xfrm>
          <a:prstGeom prst="rect">
            <a:avLst/>
          </a:prstGeom>
          <a:ln>
            <a:noFill/>
          </a:ln>
          <a:effectLst>
            <a:outerShdw blurRad="190500" algn="tl" rotWithShape="0">
              <a:srgbClr val="000000">
                <a:alpha val="70000"/>
              </a:srgbClr>
            </a:outerShdw>
          </a:effectLst>
        </p:spPr>
      </p:pic>
      <p:sp>
        <p:nvSpPr>
          <p:cNvPr id="6" name="Rectangle 5">
            <a:extLst>
              <a:ext uri="{FF2B5EF4-FFF2-40B4-BE49-F238E27FC236}">
                <a16:creationId xmlns:a16="http://schemas.microsoft.com/office/drawing/2014/main" id="{6BE6D2AD-1AB1-C14B-1023-97121445D0B0}"/>
              </a:ext>
            </a:extLst>
          </p:cNvPr>
          <p:cNvSpPr/>
          <p:nvPr/>
        </p:nvSpPr>
        <p:spPr>
          <a:xfrm>
            <a:off x="4067798" y="1409682"/>
            <a:ext cx="546930" cy="14018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35A40F90-E605-8434-4CB3-39D10B603BE4}"/>
              </a:ext>
            </a:extLst>
          </p:cNvPr>
          <p:cNvSpPr/>
          <p:nvPr/>
        </p:nvSpPr>
        <p:spPr>
          <a:xfrm>
            <a:off x="3613447" y="2044699"/>
            <a:ext cx="421978" cy="1778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37318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11BB362A-3B2C-5533-A708-2C99B7FD27C1}"/>
              </a:ext>
            </a:extLst>
          </p:cNvPr>
          <p:cNvSpPr txBox="1"/>
          <p:nvPr/>
        </p:nvSpPr>
        <p:spPr>
          <a:xfrm>
            <a:off x="1553910" y="56094"/>
            <a:ext cx="9084180" cy="1200329"/>
          </a:xfrm>
          <a:prstGeom prst="rect">
            <a:avLst/>
          </a:prstGeom>
          <a:noFill/>
        </p:spPr>
        <p:txBody>
          <a:bodyPr wrap="square" rtlCol="0">
            <a:spAutoFit/>
          </a:bodyPr>
          <a:lstStyle/>
          <a:p>
            <a:pPr algn="just"/>
            <a:r>
              <a:rPr lang="fr-FR" sz="1800" dirty="0">
                <a:effectLst/>
                <a:latin typeface="Calibri" panose="020F0502020204030204" pitchFamily="34" charset="0"/>
                <a:ea typeface="Calibri" panose="020F0502020204030204" pitchFamily="34" charset="0"/>
                <a:cs typeface="Calibri" panose="020F0502020204030204" pitchFamily="34" charset="0"/>
              </a:rPr>
              <a:t>Cette figure représente la relation entre le PWM et l’angle de la direction de CMPS03, la largeur de l’impulsion change en fonction de l’angle d’une valeur de 1ms pour un angle de 1º et une période maximale de </a:t>
            </a:r>
            <a:r>
              <a:rPr lang="fr-FR" sz="1800" b="1" dirty="0">
                <a:effectLst/>
                <a:latin typeface="Calibri" panose="020F0502020204030204" pitchFamily="34" charset="0"/>
                <a:ea typeface="Calibri" panose="020F0502020204030204" pitchFamily="34" charset="0"/>
                <a:cs typeface="Calibri" panose="020F0502020204030204" pitchFamily="34" charset="0"/>
              </a:rPr>
              <a:t>66ms</a:t>
            </a:r>
            <a:r>
              <a:rPr lang="fr-FR" sz="1800" dirty="0">
                <a:effectLst/>
                <a:latin typeface="Calibri" panose="020F0502020204030204" pitchFamily="34" charset="0"/>
                <a:ea typeface="Calibri" panose="020F0502020204030204" pitchFamily="34" charset="0"/>
                <a:cs typeface="Calibri" panose="020F0502020204030204" pitchFamily="34" charset="0"/>
              </a:rPr>
              <a:t> et une valeur maximale de 37ms pour un angle de 360º et une période de </a:t>
            </a:r>
            <a:r>
              <a:rPr lang="fr-FR" sz="1800" b="1" dirty="0">
                <a:effectLst/>
                <a:latin typeface="Calibri" panose="020F0502020204030204" pitchFamily="34" charset="0"/>
                <a:ea typeface="Calibri" panose="020F0502020204030204" pitchFamily="34" charset="0"/>
                <a:cs typeface="Calibri" panose="020F0502020204030204" pitchFamily="34" charset="0"/>
              </a:rPr>
              <a:t>102ms</a:t>
            </a:r>
            <a:r>
              <a:rPr lang="fr-FR" sz="1800" dirty="0">
                <a:effectLst/>
                <a:latin typeface="Calibri" panose="020F0502020204030204" pitchFamily="34" charset="0"/>
                <a:ea typeface="Calibri" panose="020F0502020204030204" pitchFamily="34" charset="0"/>
                <a:cs typeface="Calibri" panose="020F0502020204030204" pitchFamily="34"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5">
            <a:extLst>
              <a:ext uri="{FF2B5EF4-FFF2-40B4-BE49-F238E27FC236}">
                <a16:creationId xmlns:a16="http://schemas.microsoft.com/office/drawing/2014/main" id="{FB11AC49-731C-5DB2-DC31-204BE2E3F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6379" y="1409682"/>
            <a:ext cx="5025411" cy="4912341"/>
          </a:xfrm>
          <a:prstGeom prst="rect">
            <a:avLst/>
          </a:prstGeom>
          <a:ln>
            <a:noFill/>
          </a:ln>
          <a:effectLst>
            <a:outerShdw blurRad="190500" algn="tl" rotWithShape="0">
              <a:srgbClr val="000000">
                <a:alpha val="70000"/>
              </a:srgbClr>
            </a:outerShdw>
          </a:effectLst>
        </p:spPr>
      </p:pic>
      <p:sp>
        <p:nvSpPr>
          <p:cNvPr id="2" name="Rectangle 1">
            <a:extLst>
              <a:ext uri="{FF2B5EF4-FFF2-40B4-BE49-F238E27FC236}">
                <a16:creationId xmlns:a16="http://schemas.microsoft.com/office/drawing/2014/main" id="{C4622FA3-24F2-2B64-BDC3-9E277301CCA8}"/>
              </a:ext>
            </a:extLst>
          </p:cNvPr>
          <p:cNvSpPr/>
          <p:nvPr/>
        </p:nvSpPr>
        <p:spPr>
          <a:xfrm>
            <a:off x="4418174" y="3033383"/>
            <a:ext cx="726393" cy="14018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0F3F2879-8F7E-34D6-FF39-EBEFB22BE54E}"/>
              </a:ext>
            </a:extLst>
          </p:cNvPr>
          <p:cNvSpPr/>
          <p:nvPr/>
        </p:nvSpPr>
        <p:spPr>
          <a:xfrm>
            <a:off x="3500298" y="3688051"/>
            <a:ext cx="614501" cy="1778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08059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11BB362A-3B2C-5533-A708-2C99B7FD27C1}"/>
              </a:ext>
            </a:extLst>
          </p:cNvPr>
          <p:cNvSpPr txBox="1"/>
          <p:nvPr/>
        </p:nvSpPr>
        <p:spPr>
          <a:xfrm>
            <a:off x="1553910" y="56094"/>
            <a:ext cx="9084180" cy="1200329"/>
          </a:xfrm>
          <a:prstGeom prst="rect">
            <a:avLst/>
          </a:prstGeom>
          <a:noFill/>
        </p:spPr>
        <p:txBody>
          <a:bodyPr wrap="square" rtlCol="0">
            <a:spAutoFit/>
          </a:bodyPr>
          <a:lstStyle/>
          <a:p>
            <a:pPr algn="just"/>
            <a:r>
              <a:rPr lang="fr-FR" sz="1800" dirty="0">
                <a:effectLst/>
                <a:latin typeface="Calibri" panose="020F0502020204030204" pitchFamily="34" charset="0"/>
                <a:ea typeface="Calibri" panose="020F0502020204030204" pitchFamily="34" charset="0"/>
                <a:cs typeface="Calibri" panose="020F0502020204030204" pitchFamily="34" charset="0"/>
              </a:rPr>
              <a:t>Cette figure représente la relation entre le PWM et l’angle de la direction de CMPS03, la largeur de l’impulsion change en fonction de l’angle d’une valeur de 1ms pour un angle de 1º et une période maximale de </a:t>
            </a:r>
            <a:r>
              <a:rPr lang="fr-FR" sz="1800" b="1" dirty="0">
                <a:effectLst/>
                <a:latin typeface="Calibri" panose="020F0502020204030204" pitchFamily="34" charset="0"/>
                <a:ea typeface="Calibri" panose="020F0502020204030204" pitchFamily="34" charset="0"/>
                <a:cs typeface="Calibri" panose="020F0502020204030204" pitchFamily="34" charset="0"/>
              </a:rPr>
              <a:t>66ms</a:t>
            </a:r>
            <a:r>
              <a:rPr lang="fr-FR" sz="1800" dirty="0">
                <a:effectLst/>
                <a:latin typeface="Calibri" panose="020F0502020204030204" pitchFamily="34" charset="0"/>
                <a:ea typeface="Calibri" panose="020F0502020204030204" pitchFamily="34" charset="0"/>
                <a:cs typeface="Calibri" panose="020F0502020204030204" pitchFamily="34" charset="0"/>
              </a:rPr>
              <a:t> et une valeur maximale de 37ms pour un angle de 360º et une période de </a:t>
            </a:r>
            <a:r>
              <a:rPr lang="fr-FR" sz="1800" b="1" dirty="0">
                <a:effectLst/>
                <a:latin typeface="Calibri" panose="020F0502020204030204" pitchFamily="34" charset="0"/>
                <a:ea typeface="Calibri" panose="020F0502020204030204" pitchFamily="34" charset="0"/>
                <a:cs typeface="Calibri" panose="020F0502020204030204" pitchFamily="34" charset="0"/>
              </a:rPr>
              <a:t>102ms</a:t>
            </a:r>
            <a:r>
              <a:rPr lang="fr-FR" sz="1800" dirty="0">
                <a:effectLst/>
                <a:latin typeface="Calibri" panose="020F0502020204030204" pitchFamily="34" charset="0"/>
                <a:ea typeface="Calibri" panose="020F0502020204030204" pitchFamily="34" charset="0"/>
                <a:cs typeface="Calibri" panose="020F0502020204030204" pitchFamily="34"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5">
            <a:extLst>
              <a:ext uri="{FF2B5EF4-FFF2-40B4-BE49-F238E27FC236}">
                <a16:creationId xmlns:a16="http://schemas.microsoft.com/office/drawing/2014/main" id="{FB11AC49-731C-5DB2-DC31-204BE2E3F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6379" y="1409682"/>
            <a:ext cx="5025411" cy="4912341"/>
          </a:xfrm>
          <a:prstGeom prst="rect">
            <a:avLst/>
          </a:prstGeom>
          <a:ln>
            <a:noFill/>
          </a:ln>
          <a:effectLst>
            <a:outerShdw blurRad="190500" algn="tl" rotWithShape="0">
              <a:srgbClr val="000000">
                <a:alpha val="70000"/>
              </a:srgbClr>
            </a:outerShdw>
          </a:effectLst>
        </p:spPr>
      </p:pic>
      <p:sp>
        <p:nvSpPr>
          <p:cNvPr id="2" name="Rectangle 1">
            <a:extLst>
              <a:ext uri="{FF2B5EF4-FFF2-40B4-BE49-F238E27FC236}">
                <a16:creationId xmlns:a16="http://schemas.microsoft.com/office/drawing/2014/main" id="{247F299B-B883-2D78-0F6D-5C71025DB626}"/>
              </a:ext>
            </a:extLst>
          </p:cNvPr>
          <p:cNvSpPr/>
          <p:nvPr/>
        </p:nvSpPr>
        <p:spPr>
          <a:xfrm>
            <a:off x="4742916" y="4674175"/>
            <a:ext cx="1153682" cy="14018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F26189D6-40CA-4E7B-080B-71CABB3898A9}"/>
              </a:ext>
            </a:extLst>
          </p:cNvPr>
          <p:cNvSpPr/>
          <p:nvPr/>
        </p:nvSpPr>
        <p:spPr>
          <a:xfrm>
            <a:off x="3523486" y="5292566"/>
            <a:ext cx="561162" cy="23193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707509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{57A8E40A-21C2-45B6-974D-4C86F76C6686}tf16401375</Template>
  <TotalTime>150</TotalTime>
  <Words>1087</Words>
  <Application>Microsoft Office PowerPoint</Application>
  <PresentationFormat>Grand écran</PresentationFormat>
  <Paragraphs>90</Paragraphs>
  <Slides>47</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47</vt:i4>
      </vt:variant>
    </vt:vector>
  </HeadingPairs>
  <TitlesOfParts>
    <vt:vector size="56" baseType="lpstr">
      <vt:lpstr>Arial</vt:lpstr>
      <vt:lpstr>Bahnschrift Light SemiCondensed</vt:lpstr>
      <vt:lpstr>Calibri</vt:lpstr>
      <vt:lpstr>Consolas</vt:lpstr>
      <vt:lpstr>MS Shell Dlg 2</vt:lpstr>
      <vt:lpstr>Times New Roman</vt:lpstr>
      <vt:lpstr>Wingdings</vt:lpstr>
      <vt:lpstr>Wingdings 3</vt:lpstr>
      <vt:lpstr>Madison</vt:lpstr>
      <vt:lpstr>PILOTE DE BARRE FRANCHE POUR VOILIERS</vt:lpstr>
      <vt:lpstr>SOMMAIRE</vt:lpstr>
      <vt:lpstr>PILOTAGE DE LA BARRE</vt:lpstr>
      <vt:lpstr>GESTION DE L’ANÉMOMÈTRE</vt:lpstr>
      <vt:lpstr>GESTION DE CAP</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AVALON PWM </vt:lpstr>
      <vt:lpstr>Présentation PowerPoint</vt:lpstr>
      <vt:lpstr>ARDUINO</vt:lpstr>
      <vt:lpstr>ARDUINO</vt:lpstr>
      <vt:lpstr>ARDUINO</vt:lpstr>
      <vt:lpstr>Présentation PowerPoint</vt:lpstr>
      <vt:lpstr>AVALON COMPAS</vt:lpstr>
      <vt:lpstr>AVALON COMPAS</vt:lpstr>
      <vt:lpstr>AVALON COMPAS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PILOTE DE BARRE FRANCHE POUR VOILIERS</dc:title>
  <dc:creator>abdelhak el alaoui</dc:creator>
  <cp:lastModifiedBy>abdelhak el alaoui</cp:lastModifiedBy>
  <cp:revision>10</cp:revision>
  <dcterms:created xsi:type="dcterms:W3CDTF">2023-11-05T14:54:37Z</dcterms:created>
  <dcterms:modified xsi:type="dcterms:W3CDTF">2023-12-18T02:54:46Z</dcterms:modified>
</cp:coreProperties>
</file>